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9" r:id="rId4"/>
    <p:sldId id="268" r:id="rId5"/>
    <p:sldId id="266" r:id="rId6"/>
    <p:sldId id="267" r:id="rId7"/>
    <p:sldId id="265" r:id="rId8"/>
    <p:sldId id="262" r:id="rId9"/>
    <p:sldId id="270" r:id="rId10"/>
    <p:sldId id="263" r:id="rId11"/>
    <p:sldId id="260" r:id="rId12"/>
    <p:sldId id="264" r:id="rId13"/>
    <p:sldId id="269" r:id="rId14"/>
    <p:sldId id="25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1205"/>
    <a:srgbClr val="E6E6E6"/>
    <a:srgbClr val="5C5C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50" autoAdjust="0"/>
    <p:restoredTop sz="94651"/>
  </p:normalViewPr>
  <p:slideViewPr>
    <p:cSldViewPr snapToGrid="0" snapToObjects="1">
      <p:cViewPr varScale="1">
        <p:scale>
          <a:sx n="109" d="100"/>
          <a:sy n="109" d="100"/>
        </p:scale>
        <p:origin x="954" y="-4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2C906-BCE4-4667-AB82-D29825E28CDA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2DC93-6AD4-49B7-859D-9D3695DEC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661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DC93-6AD4-49B7-859D-9D3695DECC1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289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DC93-6AD4-49B7-859D-9D3695DECC1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530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DC93-6AD4-49B7-859D-9D3695DECC1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356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DC93-6AD4-49B7-859D-9D3695DECC1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159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DC93-6AD4-49B7-859D-9D3695DECC1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36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DC93-6AD4-49B7-859D-9D3695DECC1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022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DC93-6AD4-49B7-859D-9D3695DECC1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90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с имен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с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8/31/2021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8/31/2021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8/31/2021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oi.org/10.1016/j.jastp.2017.09.008" TargetMode="External"/><Relationship Id="rId3" Type="http://schemas.openxmlformats.org/officeDocument/2006/relationships/hyperlink" Target="https://doi.org/10.30892/gtg.24108-345" TargetMode="External"/><Relationship Id="rId7" Type="http://schemas.openxmlformats.org/officeDocument/2006/relationships/hyperlink" Target="http://www.doi.org/10.2298/TSCI150328086V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5507/0236-2910.028.201803.352-365" TargetMode="External"/><Relationship Id="rId5" Type="http://schemas.openxmlformats.org/officeDocument/2006/relationships/hyperlink" Target="https://doi.org/10.3390/data3020018" TargetMode="External"/><Relationship Id="rId4" Type="http://schemas.openxmlformats.org/officeDocument/2006/relationships/hyperlink" Target="https://doi.org/10.2166/hydro.2018.076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5.tiff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yamashkinsa@mail.r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314700"/>
            <a:ext cx="10972800" cy="1319672"/>
          </a:xfrm>
        </p:spPr>
        <p:txBody>
          <a:bodyPr/>
          <a:lstStyle/>
          <a:p>
            <a:pPr algn="ctr"/>
            <a:r>
              <a:rPr lang="en-US" sz="4400" dirty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4400" dirty="0">
                <a:latin typeface="Arial" charset="0"/>
                <a:ea typeface="Arial" charset="0"/>
                <a:cs typeface="Arial" charset="0"/>
              </a:rPr>
            </a:br>
            <a:r>
              <a:rPr lang="ru-RU" sz="4400" dirty="0">
                <a:latin typeface="Arial" charset="0"/>
                <a:ea typeface="Arial" charset="0"/>
                <a:cs typeface="Arial" charset="0"/>
              </a:rPr>
              <a:t>«</a:t>
            </a:r>
            <a:r>
              <a:rPr lang="ru-RU" sz="3200" dirty="0">
                <a:latin typeface="Arial" charset="0"/>
                <a:ea typeface="Arial" charset="0"/>
                <a:cs typeface="Arial" charset="0"/>
              </a:rPr>
              <a:t>ПРИРОДНОЕ И КУЛЬТУРНОЕ НАСЛЕДИЕ </a:t>
            </a:r>
            <a:br>
              <a:rPr lang="ru-RU" sz="3200" dirty="0">
                <a:latin typeface="Arial" charset="0"/>
                <a:ea typeface="Arial" charset="0"/>
                <a:cs typeface="Arial" charset="0"/>
              </a:rPr>
            </a:br>
            <a:r>
              <a:rPr lang="ru-RU" sz="3200" dirty="0">
                <a:latin typeface="Arial" charset="0"/>
                <a:ea typeface="Arial" charset="0"/>
                <a:cs typeface="Arial" charset="0"/>
              </a:rPr>
              <a:t>РЕСПУБЛИКИ МОРДОВИЯ»</a:t>
            </a:r>
            <a:r>
              <a:rPr lang="en-US" sz="4400" dirty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4400" dirty="0">
                <a:latin typeface="Arial" charset="0"/>
                <a:ea typeface="Arial" charset="0"/>
                <a:cs typeface="Arial" charset="0"/>
              </a:rPr>
            </a:br>
            <a:endParaRPr lang="ru-RU" sz="18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https://tourismportal.net/assets/gr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3063" y="256862"/>
            <a:ext cx="1886673" cy="155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147063" y="6001555"/>
            <a:ext cx="9190119" cy="8564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b="1" dirty="0">
                <a:solidFill>
                  <a:schemeClr val="accent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Номинация: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Лучший социально-информационный проект по сохранению природного и историко-культурного наследия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премии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b="1" dirty="0">
                <a:solidFill>
                  <a:schemeClr val="accent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Хрустальный Компас</a:t>
            </a:r>
            <a:r>
              <a:rPr lang="ru-RU" dirty="0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59233" y="2486209"/>
            <a:ext cx="36543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A71205"/>
                </a:solidFill>
                <a:latin typeface="Arial" charset="0"/>
                <a:ea typeface="Arial" charset="0"/>
                <a:cs typeface="Arial" charset="0"/>
              </a:rPr>
              <a:t>ГЕОПОРТАЛ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811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948" y="1307284"/>
            <a:ext cx="3175411" cy="212460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948" y="3842663"/>
            <a:ext cx="3175411" cy="210471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7370" y="1307792"/>
            <a:ext cx="3151779" cy="212409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12"/>
          <a:stretch/>
        </p:blipFill>
        <p:spPr>
          <a:xfrm>
            <a:off x="3792384" y="3842662"/>
            <a:ext cx="3126765" cy="210471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510862" y="6396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 </a:t>
            </a:r>
            <a:r>
              <a:rPr lang="ru-RU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геопортала</a:t>
            </a:r>
            <a:r>
              <a:rPr lang="ru-RU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tourismportal.net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https://tourismportal.net/assets/gr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934" y="144910"/>
            <a:ext cx="1216859" cy="100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510862" y="6396335"/>
            <a:ext cx="4022501" cy="0"/>
          </a:xfrm>
          <a:prstGeom prst="line">
            <a:avLst/>
          </a:prstGeom>
          <a:ln w="381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"/>
          <p:cNvSpPr txBox="1">
            <a:spLocks/>
          </p:cNvSpPr>
          <p:nvPr/>
        </p:nvSpPr>
        <p:spPr>
          <a:xfrm>
            <a:off x="1450337" y="283425"/>
            <a:ext cx="8596668" cy="7886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Медийное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освещение проекта</a:t>
            </a:r>
            <a:endParaRPr lang="ru-RU" sz="3200" dirty="0">
              <a:solidFill>
                <a:srgbClr val="A712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/>
          <a:srcRect b="9853"/>
          <a:stretch/>
        </p:blipFill>
        <p:spPr>
          <a:xfrm>
            <a:off x="7145420" y="3840076"/>
            <a:ext cx="3040606" cy="2107304"/>
          </a:xfrm>
          <a:prstGeom prst="rect">
            <a:avLst/>
          </a:prstGeom>
          <a:ln w="12700">
            <a:solidFill>
              <a:srgbClr val="A71205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/>
          <a:srcRect l="2392"/>
          <a:stretch/>
        </p:blipFill>
        <p:spPr>
          <a:xfrm>
            <a:off x="7153347" y="1307284"/>
            <a:ext cx="3050072" cy="2124604"/>
          </a:xfrm>
          <a:prstGeom prst="rect">
            <a:avLst/>
          </a:prstGeom>
          <a:ln w="12700">
            <a:solidFill>
              <a:srgbClr val="A71205"/>
            </a:solidFill>
          </a:ln>
        </p:spPr>
      </p:pic>
      <p:sp>
        <p:nvSpPr>
          <p:cNvPr id="20" name="Прямоугольник 19"/>
          <p:cNvSpPr/>
          <p:nvPr/>
        </p:nvSpPr>
        <p:spPr>
          <a:xfrm>
            <a:off x="7059039" y="5970387"/>
            <a:ext cx="271060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u="sng" dirty="0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https://www.mrsu.ru/ru/news/index.php?ELEMENT_ID=66982</a:t>
            </a:r>
            <a:endParaRPr lang="ru-RU" sz="1100" u="sng" dirty="0">
              <a:solidFill>
                <a:srgbClr val="A712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7070002" y="3450411"/>
            <a:ext cx="309411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 u="sng" dirty="0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https://sovzond.ru/press-center/news/gis/4233/</a:t>
            </a:r>
            <a:endParaRPr lang="ru-RU" sz="1200" u="sng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668977" y="5978841"/>
            <a:ext cx="339006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u="sng" dirty="0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https://www.youtube.com/watch?v=vVEEjqnSCpo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78915" y="5972458"/>
            <a:ext cx="339006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u="sng" dirty="0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https://www.youtube.com/watch?v=orpNUTvwjww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78915" y="3453189"/>
            <a:ext cx="339006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u="sng" dirty="0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https://www.youtube.com/watch?v=iHypU1piYHY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648228" y="3459572"/>
            <a:ext cx="339006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u="sng" dirty="0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https://www.youtube.com/watch?v=GMhGGQ64gIM</a:t>
            </a:r>
          </a:p>
        </p:txBody>
      </p:sp>
    </p:spTree>
    <p:extLst>
      <p:ext uri="{BB962C8B-B14F-4D97-AF65-F5344CB8AC3E}">
        <p14:creationId xmlns:p14="http://schemas.microsoft.com/office/powerpoint/2010/main" val="159407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677334" y="4913871"/>
            <a:ext cx="8596668" cy="1448292"/>
          </a:xfrm>
        </p:spPr>
        <p:txBody>
          <a:bodyPr>
            <a:norm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Уникальные посетители из </a:t>
            </a:r>
            <a:r>
              <a:rPr lang="ru-RU" dirty="0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стран мира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Территориальный охват в </a:t>
            </a:r>
            <a:r>
              <a:rPr lang="ru-RU" dirty="0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субъект России</a:t>
            </a:r>
          </a:p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 данным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Яндекс.Метрики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за 2018 год</a:t>
            </a: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52" y="1414858"/>
            <a:ext cx="5082706" cy="310562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039" y="1414858"/>
            <a:ext cx="5489945" cy="3105626"/>
          </a:xfrm>
          <a:prstGeom prst="rect">
            <a:avLst/>
          </a:prstGeom>
          <a:ln w="12700">
            <a:solidFill>
              <a:srgbClr val="A71205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510862" y="6396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 </a:t>
            </a:r>
            <a:r>
              <a:rPr lang="ru-RU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геопортала</a:t>
            </a:r>
            <a:r>
              <a:rPr lang="ru-RU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tourismportal.net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https://tourismportal.net/assets/gr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934" y="144910"/>
            <a:ext cx="1216859" cy="100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510862" y="6396335"/>
            <a:ext cx="4022501" cy="0"/>
          </a:xfrm>
          <a:prstGeom prst="line">
            <a:avLst/>
          </a:prstGeom>
          <a:ln w="381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Заголовок 1"/>
          <p:cNvSpPr txBox="1">
            <a:spLocks/>
          </p:cNvSpPr>
          <p:nvPr/>
        </p:nvSpPr>
        <p:spPr>
          <a:xfrm>
            <a:off x="1450337" y="283425"/>
            <a:ext cx="8596668" cy="7886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Территориальный охват *</a:t>
            </a:r>
            <a:endParaRPr lang="ru-RU" sz="3200" dirty="0">
              <a:solidFill>
                <a:srgbClr val="A712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71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0862" y="6396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 </a:t>
            </a:r>
            <a:r>
              <a:rPr lang="ru-RU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геопортала</a:t>
            </a:r>
            <a:r>
              <a:rPr lang="ru-RU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tourismportal.net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s://tourismportal.net/assets/gr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934" y="144910"/>
            <a:ext cx="1216859" cy="100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E8AFD07-9B20-4FB8-844D-23643F2313F4}"/>
              </a:ext>
            </a:extLst>
          </p:cNvPr>
          <p:cNvSpPr/>
          <p:nvPr/>
        </p:nvSpPr>
        <p:spPr>
          <a:xfrm>
            <a:off x="1060848" y="4524888"/>
            <a:ext cx="30505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междисциплинарного подхода к систематизации пространственно-распределенных данных на единой геоинформационной платформе с использованием баз данных региональной ГИС «Мордовия» и системы дешифрирования многозональных космических снимков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694D7425-39D8-4B82-8207-41A18549335A}"/>
              </a:ext>
            </a:extLst>
          </p:cNvPr>
          <p:cNvSpPr/>
          <p:nvPr/>
        </p:nvSpPr>
        <p:spPr>
          <a:xfrm>
            <a:off x="1090033" y="2955847"/>
            <a:ext cx="2947144" cy="1555157"/>
          </a:xfrm>
          <a:prstGeom prst="roundRect">
            <a:avLst>
              <a:gd name="adj" fmla="val 10000"/>
            </a:avLst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A71205"/>
            </a:solidFill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CE6465DE-A413-4EAC-874E-DA0B228A74E0}"/>
              </a:ext>
            </a:extLst>
          </p:cNvPr>
          <p:cNvSpPr/>
          <p:nvPr/>
        </p:nvSpPr>
        <p:spPr>
          <a:xfrm>
            <a:off x="4474118" y="2955848"/>
            <a:ext cx="3083185" cy="1555158"/>
          </a:xfrm>
          <a:prstGeom prst="roundRect">
            <a:avLst>
              <a:gd name="adj" fmla="val 10000"/>
            </a:avLst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A71205"/>
            </a:solidFill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5A275D01-50A2-42ED-A3EC-9EF8DB17987A}"/>
              </a:ext>
            </a:extLst>
          </p:cNvPr>
          <p:cNvSpPr/>
          <p:nvPr/>
        </p:nvSpPr>
        <p:spPr>
          <a:xfrm>
            <a:off x="8002543" y="2955848"/>
            <a:ext cx="2947145" cy="1555157"/>
          </a:xfrm>
          <a:prstGeom prst="roundRect">
            <a:avLst>
              <a:gd name="adj" fmla="val 10000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A71205"/>
            </a:solidFill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70360ABC-F849-4992-B04F-DC5EDB50331C}"/>
              </a:ext>
            </a:extLst>
          </p:cNvPr>
          <p:cNvCxnSpPr/>
          <p:nvPr/>
        </p:nvCxnSpPr>
        <p:spPr>
          <a:xfrm>
            <a:off x="4111429" y="3725942"/>
            <a:ext cx="31071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F3A66FD6-9891-4FB3-8986-03E1854EF472}"/>
              </a:ext>
            </a:extLst>
          </p:cNvPr>
          <p:cNvCxnSpPr/>
          <p:nvPr/>
        </p:nvCxnSpPr>
        <p:spPr>
          <a:xfrm>
            <a:off x="7636596" y="3720242"/>
            <a:ext cx="31071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D5663E4C-110B-4FCF-8124-AF3F5902E833}"/>
              </a:ext>
            </a:extLst>
          </p:cNvPr>
          <p:cNvSpPr/>
          <p:nvPr/>
        </p:nvSpPr>
        <p:spPr>
          <a:xfrm>
            <a:off x="4422147" y="4540552"/>
            <a:ext cx="33128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и апробация алгоритмов картографирования региона на базе технологий автоматизированного дешифрирования многозональных космических снимков для проектирования и обновления баз </a:t>
            </a:r>
            <a:r>
              <a:rPr lang="ru-RU" sz="1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геопространственных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данных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44E7B674-ED33-4860-B0AA-9EF68FF8875A}"/>
              </a:ext>
            </a:extLst>
          </p:cNvPr>
          <p:cNvSpPr/>
          <p:nvPr/>
        </p:nvSpPr>
        <p:spPr>
          <a:xfrm>
            <a:off x="7994244" y="4569959"/>
            <a:ext cx="20527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Публикация актуальных пространственных данных в рамках нового </a:t>
            </a:r>
            <a:r>
              <a:rPr lang="ru-RU" sz="1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геопортального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решения, формирующего информационный портрет региона</a:t>
            </a:r>
          </a:p>
        </p:txBody>
      </p:sp>
      <p:pic>
        <p:nvPicPr>
          <p:cNvPr id="31" name="Изображение 23">
            <a:extLst>
              <a:ext uri="{FF2B5EF4-FFF2-40B4-BE49-F238E27FC236}">
                <a16:creationId xmlns:a16="http://schemas.microsoft.com/office/drawing/2014/main" id="{85DC2C3B-9C24-4592-8030-6903AFF7AA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750" y="1235323"/>
            <a:ext cx="1143647" cy="1143647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8C09AAB4-6056-46D9-83CF-C806A4D1D1A6}"/>
              </a:ext>
            </a:extLst>
          </p:cNvPr>
          <p:cNvSpPr/>
          <p:nvPr/>
        </p:nvSpPr>
        <p:spPr>
          <a:xfrm>
            <a:off x="-76203" y="1592604"/>
            <a:ext cx="1369286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600" dirty="0">
                <a:solidFill>
                  <a:srgbClr val="A71205"/>
                </a:solidFill>
                <a:latin typeface="Arial" panose="020B0604020202020204" pitchFamily="34" charset="0"/>
              </a:rPr>
              <a:t>«</a:t>
            </a:r>
            <a:endParaRPr lang="ru-RU" sz="16600" dirty="0">
              <a:solidFill>
                <a:srgbClr val="A71205"/>
              </a:solidFill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50F0965B-1109-406C-810A-16483F470BD9}"/>
              </a:ext>
            </a:extLst>
          </p:cNvPr>
          <p:cNvSpPr/>
          <p:nvPr/>
        </p:nvSpPr>
        <p:spPr>
          <a:xfrm>
            <a:off x="1286397" y="2577149"/>
            <a:ext cx="58576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будет развиваться по следующим ключевым направлениям:</a:t>
            </a:r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4970E68C-7342-4F8F-BC17-EC4186535116}"/>
              </a:ext>
            </a:extLst>
          </p:cNvPr>
          <p:cNvCxnSpPr/>
          <p:nvPr/>
        </p:nvCxnSpPr>
        <p:spPr>
          <a:xfrm>
            <a:off x="510862" y="6396335"/>
            <a:ext cx="4022501" cy="0"/>
          </a:xfrm>
          <a:prstGeom prst="line">
            <a:avLst/>
          </a:prstGeom>
          <a:ln w="381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49B49398-9AF8-44A5-80CA-CAAE226893D5}"/>
              </a:ext>
            </a:extLst>
          </p:cNvPr>
          <p:cNvSpPr/>
          <p:nvPr/>
        </p:nvSpPr>
        <p:spPr>
          <a:xfrm>
            <a:off x="9811540" y="3985303"/>
            <a:ext cx="1369286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600" dirty="0">
                <a:solidFill>
                  <a:srgbClr val="A71205"/>
                </a:solidFill>
                <a:latin typeface="Arial" panose="020B0604020202020204" pitchFamily="34" charset="0"/>
              </a:rPr>
              <a:t>»</a:t>
            </a:r>
            <a:endParaRPr lang="ru-RU" sz="16600" dirty="0">
              <a:solidFill>
                <a:srgbClr val="A71205"/>
              </a:solidFill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450337" y="283425"/>
            <a:ext cx="8596668" cy="7886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Будущее проекта</a:t>
            </a:r>
            <a:endParaRPr lang="ru-RU" sz="3200" dirty="0">
              <a:solidFill>
                <a:srgbClr val="A712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DC8860-C32D-4643-BA67-5B705C410883}"/>
              </a:ext>
            </a:extLst>
          </p:cNvPr>
          <p:cNvSpPr txBox="1"/>
          <p:nvPr/>
        </p:nvSpPr>
        <p:spPr>
          <a:xfrm>
            <a:off x="1362160" y="1315845"/>
            <a:ext cx="882052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Ямашкин</a:t>
            </a:r>
            <a:r>
              <a:rPr lang="ru-RU" sz="1600" b="1" dirty="0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Станислав Анатольевич</a:t>
            </a:r>
          </a:p>
          <a:p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кандидат технических наук, </a:t>
            </a:r>
          </a:p>
          <a:p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доцент кафедры автоматизированных систем обработки информации и управления  МГУ им. Н. П. Огарёва</a:t>
            </a:r>
          </a:p>
          <a:p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технический руководитель проекта, </a:t>
            </a:r>
            <a:r>
              <a:rPr lang="ru-RU" sz="1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-архитектор</a:t>
            </a:r>
          </a:p>
        </p:txBody>
      </p:sp>
    </p:spTree>
    <p:extLst>
      <p:ext uri="{BB962C8B-B14F-4D97-AF65-F5344CB8AC3E}">
        <p14:creationId xmlns:p14="http://schemas.microsoft.com/office/powerpoint/2010/main" val="160368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0862" y="6396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 </a:t>
            </a:r>
            <a:r>
              <a:rPr lang="ru-RU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геопортала</a:t>
            </a:r>
            <a:r>
              <a:rPr lang="ru-RU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tourismportal.net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s://tourismportal.net/assets/gr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934" y="144910"/>
            <a:ext cx="1216859" cy="100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4970E68C-7342-4F8F-BC17-EC4186535116}"/>
              </a:ext>
            </a:extLst>
          </p:cNvPr>
          <p:cNvCxnSpPr/>
          <p:nvPr/>
        </p:nvCxnSpPr>
        <p:spPr>
          <a:xfrm>
            <a:off x="510862" y="6396335"/>
            <a:ext cx="4022501" cy="0"/>
          </a:xfrm>
          <a:prstGeom prst="line">
            <a:avLst/>
          </a:prstGeom>
          <a:ln w="381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277809" y="1174546"/>
            <a:ext cx="9549114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b="1" dirty="0">
                <a:solidFill>
                  <a:srgbClr val="A71205"/>
                </a:solidFill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Статьи в изданиях </a:t>
            </a:r>
            <a:r>
              <a:rPr lang="en-US" sz="1400" b="1" dirty="0">
                <a:solidFill>
                  <a:srgbClr val="A71205"/>
                </a:solidFill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Web of Science / Scopus:</a:t>
            </a:r>
            <a:endParaRPr lang="ru-RU" sz="1400" b="1" dirty="0">
              <a:solidFill>
                <a:srgbClr val="A71205"/>
              </a:solidFill>
              <a:latin typeface="Arial" panose="020B0604020202020204" pitchFamily="34" charset="0"/>
              <a:ea typeface="PT Sans" charset="-52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en-US" sz="800" b="1" dirty="0">
              <a:latin typeface="Arial" panose="020B0604020202020204" pitchFamily="34" charset="0"/>
              <a:ea typeface="PT Sans" charset="-52"/>
              <a:cs typeface="Arial" panose="020B0604020202020204" pitchFamily="34" charset="0"/>
            </a:endParaRPr>
          </a:p>
          <a:p>
            <a:pPr marL="342900" indent="-342900">
              <a:spcAft>
                <a:spcPts val="0"/>
              </a:spcAft>
              <a:buFont typeface="+mj-lt"/>
              <a:buAutoNum type="arabicPeriod"/>
            </a:pPr>
            <a:r>
              <a:rPr lang="en-US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Yamashkin S.</a:t>
            </a:r>
            <a:r>
              <a:rPr lang="ru-RU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 </a:t>
            </a:r>
            <a:r>
              <a:rPr lang="en-US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A., </a:t>
            </a:r>
            <a:r>
              <a:rPr lang="en-US" sz="1150" i="1" dirty="0" err="1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Radovanović</a:t>
            </a:r>
            <a:r>
              <a:rPr lang="en-US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 M.</a:t>
            </a:r>
            <a:r>
              <a:rPr lang="ru-RU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 </a:t>
            </a:r>
            <a:r>
              <a:rPr lang="en-US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M.</a:t>
            </a:r>
            <a:r>
              <a:rPr lang="ru-RU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,</a:t>
            </a:r>
            <a:r>
              <a:rPr lang="en-US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Yamashkin A.</a:t>
            </a:r>
            <a:r>
              <a:rPr lang="ru-RU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 </a:t>
            </a:r>
            <a:r>
              <a:rPr lang="en-US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A., </a:t>
            </a:r>
            <a:r>
              <a:rPr lang="en-US" sz="1150" i="1" dirty="0" err="1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Barmin</a:t>
            </a:r>
            <a:r>
              <a:rPr lang="ru-RU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 </a:t>
            </a:r>
            <a:r>
              <a:rPr lang="en-US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N.</a:t>
            </a:r>
            <a:r>
              <a:rPr lang="ru-RU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 </a:t>
            </a:r>
            <a:r>
              <a:rPr lang="en-US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N., </a:t>
            </a:r>
            <a:r>
              <a:rPr lang="en-US" sz="1150" i="1" dirty="0" err="1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Zanozin</a:t>
            </a:r>
            <a:r>
              <a:rPr lang="ru-RU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 </a:t>
            </a:r>
            <a:r>
              <a:rPr lang="en-US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V.</a:t>
            </a:r>
            <a:r>
              <a:rPr lang="ru-RU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 </a:t>
            </a:r>
            <a:r>
              <a:rPr lang="en-US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V., </a:t>
            </a:r>
            <a:r>
              <a:rPr lang="en-US" sz="1150" i="1" dirty="0" err="1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Petrović</a:t>
            </a:r>
            <a:r>
              <a:rPr lang="en-US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 M.</a:t>
            </a:r>
            <a:r>
              <a:rPr lang="ru-RU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 </a:t>
            </a:r>
            <a:r>
              <a:rPr lang="en-US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D.</a:t>
            </a:r>
            <a:r>
              <a:rPr lang="ru-RU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 </a:t>
            </a:r>
            <a:r>
              <a:rPr lang="en-US" sz="1150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(2019) Problems of Designing </a:t>
            </a:r>
            <a:r>
              <a:rPr lang="en-US" sz="1150" dirty="0" err="1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Geoportal</a:t>
            </a:r>
            <a:r>
              <a:rPr lang="en-US" sz="1150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 Interfaces. </a:t>
            </a:r>
            <a:r>
              <a:rPr lang="en-US" sz="1150" dirty="0" err="1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GeoJournal</a:t>
            </a:r>
            <a:r>
              <a:rPr lang="en-US" sz="1150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 of Tourism and </a:t>
            </a:r>
            <a:r>
              <a:rPr lang="en-US" sz="1150" dirty="0" err="1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Geosites</a:t>
            </a:r>
            <a:r>
              <a:rPr lang="en-US" sz="1150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, 24(1), 88–101. </a:t>
            </a:r>
            <a:r>
              <a:rPr lang="en-US" sz="1150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  <a:hlinkClick r:id="rId3"/>
              </a:rPr>
              <a:t>https://doi.org/10.30892/gtg.24108-345</a:t>
            </a:r>
            <a:endParaRPr lang="ru-RU" sz="1150" dirty="0">
              <a:latin typeface="Arial" panose="020B0604020202020204" pitchFamily="34" charset="0"/>
              <a:ea typeface="PT Sans" charset="-52"/>
              <a:cs typeface="Arial" panose="020B0604020202020204" pitchFamily="34" charset="0"/>
            </a:endParaRPr>
          </a:p>
          <a:p>
            <a:pPr marL="342900" indent="-342900">
              <a:spcAft>
                <a:spcPts val="0"/>
              </a:spcAft>
              <a:buFont typeface="+mj-lt"/>
              <a:buAutoNum type="arabicPeriod"/>
            </a:pPr>
            <a:r>
              <a:rPr lang="en-US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Yamashkin S., </a:t>
            </a:r>
            <a:r>
              <a:rPr lang="en-US" sz="1150" i="1" dirty="0" err="1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Radovanovic</a:t>
            </a:r>
            <a:r>
              <a:rPr lang="en-US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 M., Yamashkin A., &amp; </a:t>
            </a:r>
            <a:r>
              <a:rPr lang="en-US" sz="1150" i="1" dirty="0" err="1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Vukovic</a:t>
            </a:r>
            <a:r>
              <a:rPr lang="en-US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 D. </a:t>
            </a:r>
            <a:r>
              <a:rPr lang="en-US" sz="1150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(2018) Using Ensemble Systems to Study Natural Processes. Journal of </a:t>
            </a:r>
            <a:r>
              <a:rPr lang="en-US" sz="1150" dirty="0" err="1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Hydroinformatics</a:t>
            </a:r>
            <a:r>
              <a:rPr lang="en-US" sz="1150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, 20(4), 753-765. </a:t>
            </a:r>
            <a:r>
              <a:rPr lang="en-US" sz="1150" dirty="0" err="1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doi</a:t>
            </a:r>
            <a:r>
              <a:rPr lang="en-US" sz="1150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: </a:t>
            </a:r>
            <a:r>
              <a:rPr lang="en-US" sz="1150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  <a:hlinkClick r:id="rId4"/>
              </a:rPr>
              <a:t>10.2166/hydro.2018.076</a:t>
            </a:r>
            <a:r>
              <a:rPr lang="en-US" sz="1150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 </a:t>
            </a:r>
            <a:endParaRPr lang="ru-RU" sz="1150" dirty="0">
              <a:latin typeface="Arial" panose="020B0604020202020204" pitchFamily="34" charset="0"/>
              <a:ea typeface="PT Sans" charset="-52"/>
              <a:cs typeface="Arial" panose="020B0604020202020204" pitchFamily="34" charset="0"/>
            </a:endParaRPr>
          </a:p>
          <a:p>
            <a:pPr marL="342900" indent="-342900">
              <a:spcAft>
                <a:spcPts val="0"/>
              </a:spcAft>
              <a:buFont typeface="+mj-lt"/>
              <a:buAutoNum type="arabicPeriod"/>
            </a:pPr>
            <a:r>
              <a:rPr lang="en-US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Yamashkin S., </a:t>
            </a:r>
            <a:r>
              <a:rPr lang="en-US" sz="1150" i="1" dirty="0" err="1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Radovanović</a:t>
            </a:r>
            <a:r>
              <a:rPr lang="en-US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 M., Yamashkin A., &amp; </a:t>
            </a:r>
            <a:r>
              <a:rPr lang="en-US" sz="1150" i="1" dirty="0" err="1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Vuković</a:t>
            </a:r>
            <a:r>
              <a:rPr lang="en-US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 D. </a:t>
            </a:r>
            <a:r>
              <a:rPr lang="en-US" sz="1150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(2018). Improving the Efficiency of the ERS Data Analysis Techniques by Taking into Account the Neighborhood Descriptors. Data, 3(2), 18. </a:t>
            </a:r>
            <a:r>
              <a:rPr lang="en-US" sz="1150" dirty="0" err="1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doi</a:t>
            </a:r>
            <a:r>
              <a:rPr lang="en-US" sz="1150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: </a:t>
            </a:r>
            <a:r>
              <a:rPr lang="en-US" sz="1150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  <a:hlinkClick r:id="rId5"/>
              </a:rPr>
              <a:t>10.3390/data3020018</a:t>
            </a:r>
            <a:r>
              <a:rPr lang="en-US" sz="1150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150" i="1" dirty="0" err="1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Ямашкин</a:t>
            </a:r>
            <a:r>
              <a:rPr lang="ru-RU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, С. А., &amp; </a:t>
            </a:r>
            <a:r>
              <a:rPr lang="ru-RU" sz="1150" i="1" dirty="0" err="1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Ямашкин</a:t>
            </a:r>
            <a:r>
              <a:rPr lang="ru-RU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, А</a:t>
            </a:r>
            <a:r>
              <a:rPr lang="en-US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. </a:t>
            </a:r>
            <a:r>
              <a:rPr lang="en-US" sz="1150" i="1" dirty="0" err="1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А</a:t>
            </a:r>
            <a:r>
              <a:rPr lang="en-US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. </a:t>
            </a:r>
            <a:r>
              <a:rPr lang="en-US" sz="1150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(2018с). </a:t>
            </a:r>
            <a:r>
              <a:rPr lang="en-US" sz="1150" dirty="0" err="1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Повышение</a:t>
            </a:r>
            <a:r>
              <a:rPr lang="en-US" sz="1150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 </a:t>
            </a:r>
            <a:r>
              <a:rPr lang="en-US" sz="1150" dirty="0" err="1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эффективности</a:t>
            </a:r>
            <a:r>
              <a:rPr lang="en-US" sz="1150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 </a:t>
            </a:r>
            <a:r>
              <a:rPr lang="en-US" sz="1150" dirty="0" err="1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процесса</a:t>
            </a:r>
            <a:r>
              <a:rPr lang="en-US" sz="1150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 </a:t>
            </a:r>
            <a:r>
              <a:rPr lang="en-US" sz="1150" dirty="0" err="1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интерпретации</a:t>
            </a:r>
            <a:r>
              <a:rPr lang="en-US" sz="1150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 данных </a:t>
            </a:r>
            <a:r>
              <a:rPr lang="en-US" sz="1150" dirty="0" err="1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дистанционного</a:t>
            </a:r>
            <a:r>
              <a:rPr lang="en-US" sz="1150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 </a:t>
            </a:r>
            <a:r>
              <a:rPr lang="en-US" sz="1150" dirty="0" err="1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зондирования</a:t>
            </a:r>
            <a:r>
              <a:rPr lang="en-US" sz="1150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 </a:t>
            </a:r>
            <a:r>
              <a:rPr lang="en-US" sz="1150" dirty="0" err="1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Земли</a:t>
            </a:r>
            <a:r>
              <a:rPr lang="en-US" sz="1150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 за </a:t>
            </a:r>
            <a:r>
              <a:rPr lang="en-US" sz="1150" dirty="0" err="1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счет</a:t>
            </a:r>
            <a:r>
              <a:rPr lang="en-US" sz="1150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 </a:t>
            </a:r>
            <a:r>
              <a:rPr lang="en-US" sz="1150" dirty="0" err="1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анализа</a:t>
            </a:r>
            <a:r>
              <a:rPr lang="en-US" sz="1150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 дескрипторов </a:t>
            </a:r>
            <a:r>
              <a:rPr lang="en-US" sz="1150" dirty="0" err="1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окрестности</a:t>
            </a:r>
            <a:r>
              <a:rPr lang="en-US" sz="1150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. </a:t>
            </a:r>
            <a:r>
              <a:rPr lang="en-US" sz="1150" dirty="0" err="1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Вестник</a:t>
            </a:r>
            <a:r>
              <a:rPr lang="en-US" sz="1150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 </a:t>
            </a:r>
            <a:r>
              <a:rPr lang="en-US" sz="1150" dirty="0" err="1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Мордовского</a:t>
            </a:r>
            <a:r>
              <a:rPr lang="en-US" sz="1150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 </a:t>
            </a:r>
            <a:r>
              <a:rPr lang="en-US" sz="1150" dirty="0" err="1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университета</a:t>
            </a:r>
            <a:r>
              <a:rPr lang="en-US" sz="1150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, 28(3). </a:t>
            </a:r>
            <a:r>
              <a:rPr lang="en-US" sz="1150" dirty="0" err="1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doi</a:t>
            </a:r>
            <a:r>
              <a:rPr lang="en-US" sz="1150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: </a:t>
            </a:r>
            <a:r>
              <a:rPr lang="en-US" sz="1150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  <a:hlinkClick r:id="rId6"/>
              </a:rPr>
              <a:t>10.15507/0236-2910.028.201803.352-365</a:t>
            </a:r>
            <a:r>
              <a:rPr lang="en-US" sz="1150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 </a:t>
            </a:r>
            <a:endParaRPr lang="en-US" sz="1150" i="1" dirty="0">
              <a:latin typeface="Arial" panose="020B0604020202020204" pitchFamily="34" charset="0"/>
              <a:ea typeface="PT Sans" charset="-52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150" i="1" dirty="0" err="1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Yamashkin</a:t>
            </a:r>
            <a:r>
              <a:rPr lang="en-US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 A.A., </a:t>
            </a:r>
            <a:r>
              <a:rPr lang="en-US" sz="1150" i="1" dirty="0" err="1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Vukovic</a:t>
            </a:r>
            <a:r>
              <a:rPr lang="en-US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 D.B., </a:t>
            </a:r>
            <a:r>
              <a:rPr lang="en-US" sz="1150" i="1" dirty="0" err="1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Simeunovic</a:t>
            </a:r>
            <a:r>
              <a:rPr lang="en-US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 I.R., </a:t>
            </a:r>
            <a:r>
              <a:rPr lang="en-US" sz="1150" i="1" dirty="0" err="1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Zalesov</a:t>
            </a:r>
            <a:r>
              <a:rPr lang="en-US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 S. &amp; </a:t>
            </a:r>
            <a:r>
              <a:rPr lang="en-US" sz="1150" i="1" dirty="0" err="1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Shpak</a:t>
            </a:r>
            <a:r>
              <a:rPr lang="en-US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 N. </a:t>
            </a:r>
            <a:r>
              <a:rPr lang="en-US" sz="1150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(2015) Influence of Summer Temperatures on Basic Economic and Tourism Indicators of the Middle Mediterranean. Thermal Science. vol. 19. 361-370. </a:t>
            </a:r>
            <a:r>
              <a:rPr lang="en-US" sz="1150" dirty="0" err="1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doi</a:t>
            </a:r>
            <a:r>
              <a:rPr lang="en-US" sz="1150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: </a:t>
            </a:r>
            <a:r>
              <a:rPr lang="nb-NO" sz="1150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  <a:hlinkClick r:id="rId7"/>
              </a:rPr>
              <a:t>10.2298/TSCI150328086V</a:t>
            </a:r>
            <a:endParaRPr lang="en-US" sz="1150" dirty="0">
              <a:latin typeface="Arial" panose="020B0604020202020204" pitchFamily="34" charset="0"/>
              <a:ea typeface="PT Sans" charset="-52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Yamashkin A.A., </a:t>
            </a:r>
            <a:r>
              <a:rPr lang="en-US" sz="1150" i="1" dirty="0" err="1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Vyklyuk</a:t>
            </a:r>
            <a:r>
              <a:rPr lang="en-US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 Y. , T. </a:t>
            </a:r>
            <a:r>
              <a:rPr lang="en-US" sz="1150" i="1" dirty="0" err="1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Leko</a:t>
            </a:r>
            <a:r>
              <a:rPr lang="en-US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, M.M. </a:t>
            </a:r>
            <a:r>
              <a:rPr lang="en-US" sz="1150" i="1" dirty="0" err="1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Radovanović</a:t>
            </a:r>
            <a:r>
              <a:rPr lang="en-US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 </a:t>
            </a:r>
            <a:r>
              <a:rPr lang="en-US" sz="1150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et al.</a:t>
            </a:r>
            <a:r>
              <a:rPr lang="en-US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 </a:t>
            </a:r>
            <a:r>
              <a:rPr lang="en-US" sz="1150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(2018) Hurricane Genesis Modelling Based on the Relationship Between Solar Activity and Hurricanes II. Journal of Atmospheric and Solar-Terrestrial Physics. vol. 180. pp. 159-164. </a:t>
            </a:r>
            <a:r>
              <a:rPr lang="en-US" sz="1150" dirty="0" err="1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doi</a:t>
            </a:r>
            <a:r>
              <a:rPr lang="en-US" sz="1150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: </a:t>
            </a:r>
            <a:r>
              <a:rPr lang="hr-HR" sz="1150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  <a:hlinkClick r:id="rId8"/>
              </a:rPr>
              <a:t>10.1016/j.jastp.2017.09.008</a:t>
            </a:r>
            <a:endParaRPr lang="en-US" sz="1150" dirty="0">
              <a:latin typeface="Arial" panose="020B0604020202020204" pitchFamily="34" charset="0"/>
              <a:ea typeface="PT Sans" charset="-52"/>
              <a:cs typeface="Arial" panose="020B0604020202020204" pitchFamily="34" charset="0"/>
            </a:endParaRPr>
          </a:p>
          <a:p>
            <a:pPr lvl="0"/>
            <a:endParaRPr lang="en-US" sz="800" b="1" dirty="0">
              <a:latin typeface="Arial" panose="020B0604020202020204" pitchFamily="34" charset="0"/>
              <a:ea typeface="PT Sans" charset="-52"/>
              <a:cs typeface="Arial" panose="020B0604020202020204" pitchFamily="34" charset="0"/>
            </a:endParaRPr>
          </a:p>
          <a:p>
            <a:r>
              <a:rPr lang="ru-RU" sz="1400" b="1" dirty="0">
                <a:solidFill>
                  <a:srgbClr val="A71205"/>
                </a:solidFill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Статьи в изданиях из перечня ВАК РФ</a:t>
            </a:r>
            <a:r>
              <a:rPr lang="en-US" sz="1400" b="1" dirty="0">
                <a:solidFill>
                  <a:srgbClr val="A71205"/>
                </a:solidFill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:</a:t>
            </a:r>
            <a:endParaRPr lang="ru-RU" sz="1400" b="1" dirty="0">
              <a:solidFill>
                <a:srgbClr val="A71205"/>
              </a:solidFill>
              <a:latin typeface="Arial" panose="020B0604020202020204" pitchFamily="34" charset="0"/>
              <a:ea typeface="PT Sans" charset="-52"/>
              <a:cs typeface="Arial" panose="020B0604020202020204" pitchFamily="34" charset="0"/>
            </a:endParaRPr>
          </a:p>
          <a:p>
            <a:endParaRPr lang="ru-RU" sz="800" dirty="0">
              <a:latin typeface="Arial" panose="020B0604020202020204" pitchFamily="34" charset="0"/>
              <a:ea typeface="PT Sans" charset="-52"/>
              <a:cs typeface="Arial" panose="020B0604020202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150" i="1" dirty="0" err="1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Ямашкин</a:t>
            </a:r>
            <a:r>
              <a:rPr lang="ru-RU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 С.А. </a:t>
            </a:r>
            <a:r>
              <a:rPr lang="ru-RU" sz="1150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(2015) Структура регионального </a:t>
            </a:r>
            <a:r>
              <a:rPr lang="ru-RU" sz="1150" dirty="0" err="1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геопортала</a:t>
            </a:r>
            <a:r>
              <a:rPr lang="ru-RU" sz="1150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, как инструмента публикации и распространения геопространственных данных / Научно-технический вестник Поволжья. № 6. С. 223-225. 	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150" i="1" dirty="0" err="1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Ямашкин</a:t>
            </a:r>
            <a:r>
              <a:rPr lang="ru-RU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 С. А., </a:t>
            </a:r>
            <a:r>
              <a:rPr lang="ru-RU" sz="1150" i="1" dirty="0" err="1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Ямашкин</a:t>
            </a:r>
            <a:r>
              <a:rPr lang="ru-RU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 А. А. </a:t>
            </a:r>
            <a:r>
              <a:rPr lang="ru-RU" sz="1150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(2019) Проблемы проектирования геопортальных интерфейсов / Геодезия и картография, №2. </a:t>
            </a:r>
            <a:r>
              <a:rPr lang="en-US" sz="1150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[</a:t>
            </a:r>
            <a:r>
              <a:rPr lang="ru-RU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в печати</a:t>
            </a:r>
            <a:r>
              <a:rPr lang="en-US" sz="1150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]</a:t>
            </a:r>
            <a:endParaRPr lang="ru-RU" sz="1150" dirty="0">
              <a:latin typeface="Arial" panose="020B0604020202020204" pitchFamily="34" charset="0"/>
              <a:ea typeface="PT Sans" charset="-52"/>
              <a:cs typeface="Arial" panose="020B0604020202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150" i="1" dirty="0" err="1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Ямашкин</a:t>
            </a:r>
            <a:r>
              <a:rPr lang="ru-RU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 А.А., </a:t>
            </a:r>
            <a:r>
              <a:rPr lang="ru-RU" sz="1150" i="1" dirty="0" err="1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Ямашкин</a:t>
            </a:r>
            <a:r>
              <a:rPr lang="ru-RU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 С.А., Зарубин О.А. </a:t>
            </a:r>
            <a:r>
              <a:rPr lang="ru-RU" sz="1150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(2018) Геопортал как форпост в исследовании культурного ландшафта / Центр и периферия. № 3. С. 70-76.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Вдовин С.М., </a:t>
            </a:r>
            <a:r>
              <a:rPr lang="ru-RU" sz="1150" i="1" dirty="0" err="1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Ямашкин</a:t>
            </a:r>
            <a:r>
              <a:rPr lang="ru-RU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 А.А., Зарубин О.А., </a:t>
            </a:r>
            <a:r>
              <a:rPr lang="ru-RU" sz="1150" i="1" dirty="0" err="1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Ямашкин</a:t>
            </a:r>
            <a:r>
              <a:rPr lang="ru-RU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 С.А. </a:t>
            </a:r>
            <a:r>
              <a:rPr lang="ru-RU" sz="1150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(2017) </a:t>
            </a:r>
            <a:r>
              <a:rPr lang="ru-RU" sz="1150" dirty="0" err="1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Геоконцептная</a:t>
            </a:r>
            <a:r>
              <a:rPr lang="ru-RU" sz="1150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 система как фактор устойчивого развития региона / Известия высших учебных заведений. Поволжский регион. Естественные науки. № 2 (18). С. 65-77. 	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Вдовин С.М., </a:t>
            </a:r>
            <a:r>
              <a:rPr lang="ru-RU" sz="1150" i="1" dirty="0" err="1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Ямашкин</a:t>
            </a:r>
            <a:r>
              <a:rPr lang="ru-RU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 С.А., </a:t>
            </a:r>
            <a:r>
              <a:rPr lang="ru-RU" sz="1150" i="1" dirty="0" err="1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Ямашкин</a:t>
            </a:r>
            <a:r>
              <a:rPr lang="ru-RU" sz="1150" i="1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 А.А., Зарубин О.А. </a:t>
            </a:r>
            <a:r>
              <a:rPr lang="ru-RU" sz="1150" dirty="0"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(2016) Географический портал как модель национального ландшафта / Вестник Рязанского государственного университета им. С.А. Есенина. № 3 (52). С. 146-154. 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450337" y="283425"/>
            <a:ext cx="8596668" cy="7886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Основные публикации по проекту</a:t>
            </a:r>
            <a:endParaRPr lang="ru-RU" sz="3200" dirty="0">
              <a:solidFill>
                <a:srgbClr val="A712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5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7210" y="-133720"/>
            <a:ext cx="11929991" cy="1646302"/>
          </a:xfrm>
        </p:spPr>
        <p:txBody>
          <a:bodyPr/>
          <a:lstStyle/>
          <a:p>
            <a:pPr algn="l"/>
            <a:r>
              <a:rPr lang="ru-RU" sz="2800" dirty="0">
                <a:solidFill>
                  <a:srgbClr val="A71205"/>
                </a:solidFill>
                <a:latin typeface="Arial" charset="0"/>
                <a:ea typeface="Arial" charset="0"/>
                <a:cs typeface="Arial" charset="0"/>
              </a:rPr>
              <a:t>С уважением, команда проекта</a:t>
            </a:r>
            <a:br>
              <a:rPr lang="ru-RU" sz="2800" dirty="0">
                <a:solidFill>
                  <a:srgbClr val="A7120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ru-RU" sz="2800" dirty="0" err="1">
                <a:solidFill>
                  <a:srgbClr val="A71205"/>
                </a:solidFill>
                <a:latin typeface="Arial" charset="0"/>
                <a:ea typeface="Arial" charset="0"/>
                <a:cs typeface="Arial" charset="0"/>
              </a:rPr>
              <a:t>Геопортал</a:t>
            </a:r>
            <a:r>
              <a:rPr lang="ru-RU" sz="2800" dirty="0">
                <a:solidFill>
                  <a:srgbClr val="A71205"/>
                </a:solidFill>
                <a:latin typeface="Arial" charset="0"/>
                <a:ea typeface="Arial" charset="0"/>
                <a:cs typeface="Arial" charset="0"/>
              </a:rPr>
              <a:t> «Природное и культурное </a:t>
            </a:r>
            <a:br>
              <a:rPr lang="ru-RU" sz="2800" dirty="0">
                <a:solidFill>
                  <a:srgbClr val="A7120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ru-RU" sz="2800" dirty="0">
                <a:solidFill>
                  <a:srgbClr val="A71205"/>
                </a:solidFill>
                <a:latin typeface="Arial" charset="0"/>
                <a:ea typeface="Arial" charset="0"/>
                <a:cs typeface="Arial" charset="0"/>
              </a:rPr>
              <a:t>наследие Республики Мордовия:</a:t>
            </a:r>
          </a:p>
        </p:txBody>
      </p:sp>
      <p:pic>
        <p:nvPicPr>
          <p:cNvPr id="3" name="Picture 2" descr="https://tourismportal.net/assets/gr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4453" y="254073"/>
            <a:ext cx="1470536" cy="121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7">
            <a:extLst>
              <a:ext uri="{FF2B5EF4-FFF2-40B4-BE49-F238E27FC236}">
                <a16:creationId xmlns:a16="http://schemas.microsoft.com/office/drawing/2014/main" id="{8A254FD5-2E9A-4E37-9493-C335DCCAA1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210" y="4500552"/>
            <a:ext cx="1142797" cy="1134956"/>
          </a:xfrm>
          <a:prstGeom prst="ellipse">
            <a:avLst/>
          </a:prstGeom>
        </p:spPr>
      </p:pic>
      <p:pic>
        <p:nvPicPr>
          <p:cNvPr id="15" name="Изображение 23">
            <a:extLst>
              <a:ext uri="{FF2B5EF4-FFF2-40B4-BE49-F238E27FC236}">
                <a16:creationId xmlns:a16="http://schemas.microsoft.com/office/drawing/2014/main" id="{8DB01167-BEC8-4589-9B6D-7F566A9B8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141" y="3278077"/>
            <a:ext cx="1109273" cy="1125817"/>
          </a:xfrm>
          <a:prstGeom prst="rect">
            <a:avLst/>
          </a:prstGeom>
        </p:spPr>
      </p:pic>
      <p:pic>
        <p:nvPicPr>
          <p:cNvPr id="21" name="Изображение 22">
            <a:extLst>
              <a:ext uri="{FF2B5EF4-FFF2-40B4-BE49-F238E27FC236}">
                <a16:creationId xmlns:a16="http://schemas.microsoft.com/office/drawing/2014/main" id="{E9DAF039-DAB5-401F-A19B-5EAE996390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90" y="2055602"/>
            <a:ext cx="1125817" cy="1125817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F595EB3D-0128-42B9-A0B4-2A8CC7010E14}"/>
              </a:ext>
            </a:extLst>
          </p:cNvPr>
          <p:cNvSpPr txBox="1">
            <a:spLocks/>
          </p:cNvSpPr>
          <p:nvPr/>
        </p:nvSpPr>
        <p:spPr>
          <a:xfrm>
            <a:off x="2214416" y="5860970"/>
            <a:ext cx="4451079" cy="6168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>
                <a:latin typeface="Arial" charset="0"/>
                <a:ea typeface="Arial" charset="0"/>
                <a:cs typeface="Arial" charset="0"/>
              </a:rPr>
              <a:t>Спасибо за внимание!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DC8860-C32D-4643-BA67-5B705C410883}"/>
              </a:ext>
            </a:extLst>
          </p:cNvPr>
          <p:cNvSpPr txBox="1"/>
          <p:nvPr/>
        </p:nvSpPr>
        <p:spPr>
          <a:xfrm>
            <a:off x="2214416" y="2055602"/>
            <a:ext cx="88205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Ямашкин</a:t>
            </a:r>
            <a:r>
              <a:rPr lang="ru-RU" sz="1600" b="1" dirty="0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Анатолий Александрович</a:t>
            </a:r>
          </a:p>
          <a:p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доктор географических наук, профессор</a:t>
            </a:r>
          </a:p>
          <a:p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председатель отделения РГО в Республике Мордовия, декан географического факультета МГУ им. Н. П. Огарёва</a:t>
            </a:r>
          </a:p>
          <a:p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проекта, автор онлайн-энциклопедии</a:t>
            </a:r>
          </a:p>
          <a:p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контактный телефон: +79271739483, </a:t>
            </a:r>
            <a:r>
              <a:rPr lang="ru-RU" sz="1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yamashkin56@mail.ru</a:t>
            </a:r>
          </a:p>
          <a:p>
            <a:endParaRPr lang="ru-RU" sz="1600" dirty="0">
              <a:solidFill>
                <a:srgbClr val="1F497D"/>
              </a:solidFill>
              <a:latin typeface="PT Sans" panose="020B0503020203020204" pitchFamily="34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DC8860-C32D-4643-BA67-5B705C410883}"/>
              </a:ext>
            </a:extLst>
          </p:cNvPr>
          <p:cNvSpPr txBox="1"/>
          <p:nvPr/>
        </p:nvSpPr>
        <p:spPr>
          <a:xfrm>
            <a:off x="2214416" y="3248482"/>
            <a:ext cx="882052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Ямашкин</a:t>
            </a:r>
            <a:r>
              <a:rPr lang="ru-RU" sz="1600" b="1" dirty="0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Станислав Анатольевич</a:t>
            </a:r>
          </a:p>
          <a:p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кандидат технических наук, </a:t>
            </a:r>
          </a:p>
          <a:p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доцент кафедры автоматизированных систем обработки информации и управления  МГУ им. Н. П. Огарёва</a:t>
            </a:r>
          </a:p>
          <a:p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технический руководитель проекта, </a:t>
            </a:r>
            <a:r>
              <a:rPr lang="ru-RU" sz="1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-архитектор</a:t>
            </a:r>
          </a:p>
          <a:p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контактный телефон: +79271821716, 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 yamashkinsa@mail.ru</a:t>
            </a:r>
          </a:p>
          <a:p>
            <a:endParaRPr lang="ru-RU" sz="1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DC8860-C32D-4643-BA67-5B705C410883}"/>
              </a:ext>
            </a:extLst>
          </p:cNvPr>
          <p:cNvSpPr txBox="1"/>
          <p:nvPr/>
        </p:nvSpPr>
        <p:spPr>
          <a:xfrm>
            <a:off x="2214416" y="4500552"/>
            <a:ext cx="882052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Зарубин Олег Александрович</a:t>
            </a:r>
          </a:p>
          <a:p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преподаватель кафедры землеустройства и ландшафтного планирования МГУ им. Н. П. Огарёва</a:t>
            </a:r>
          </a:p>
          <a:p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председателя Совета молодых ученых МГУ им. Н. П. Огарёва</a:t>
            </a:r>
          </a:p>
          <a:p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администратор баз данных, разработчик электронных карт</a:t>
            </a:r>
          </a:p>
          <a:p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контактный телефон: +79520702801, </a:t>
            </a:r>
            <a:r>
              <a:rPr lang="ru-RU" sz="1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oleg-zarubin@list.ru</a:t>
            </a:r>
          </a:p>
          <a:p>
            <a:endParaRPr lang="ru-RU" sz="1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70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6553" y="286434"/>
            <a:ext cx="8596668" cy="622996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A71205"/>
                </a:solidFill>
              </a:rPr>
              <a:t>Цель и задачи проекта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77334" y="1278761"/>
            <a:ext cx="87628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Цель проекта</a:t>
            </a:r>
            <a:r>
              <a:rPr lang="ru-RU" dirty="0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популяризация природного, </a:t>
            </a:r>
            <a:endParaRPr lang="en-US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исторического и культурного наследия Мордовии </a:t>
            </a:r>
            <a:endParaRPr lang="en-US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региона России и предмета национальной гордости</a:t>
            </a:r>
          </a:p>
          <a:p>
            <a:endParaRPr lang="ru-RU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r>
              <a:rPr lang="ru-RU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Задачи</a:t>
            </a:r>
            <a:r>
              <a:rPr lang="ru-RU" dirty="0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715969" y="2789601"/>
            <a:ext cx="8659850" cy="3237403"/>
          </a:xfrm>
        </p:spPr>
        <p:txBody>
          <a:bodyPr>
            <a:normAutofit/>
          </a:bodyPr>
          <a:lstStyle/>
          <a:p>
            <a:r>
              <a:rPr lang="ru-RU" sz="1400" dirty="0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архитектуры и программной реализации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геопортала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«Природное и культурное наследие Республики Мордовия» с использованием современных адаптивных 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web-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технологий</a:t>
            </a:r>
          </a:p>
          <a:p>
            <a:r>
              <a:rPr lang="ru-RU" sz="1400" dirty="0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электронной карты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населенных пунктов и объектов природного и культурного наследия Мордовии в рамках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геопортала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результатам многолетних исследований</a:t>
            </a:r>
          </a:p>
          <a:p>
            <a:r>
              <a:rPr lang="ru-RU" sz="1400" dirty="0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онлайн-энциклопедии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«Природное и культурное наследие Республики Мордовия», включающей разделы «Природа», «История», «Общество», «Экономика», «Экология», «Наследие муниципальных районов», подкрепленные иллюстративным материалом и картами</a:t>
            </a:r>
            <a:endParaRPr lang="en-US" sz="1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продвижение проекта в СМИ и поисковых системах</a:t>
            </a:r>
            <a:r>
              <a:rPr lang="en-US" sz="1400" dirty="0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качестве инструмента популяризации природного, исторического и культурного наследия Мордовии как региона России и информационного портрета региона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Чемпионат мира по футболу FIFA 2018 в России™</a:t>
            </a:r>
          </a:p>
          <a:p>
            <a:r>
              <a:rPr lang="ru-RU" sz="1400" dirty="0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апробация результатов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исследований на международных и всероссийских конференциях, публикации в ведущих научных журналах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10862" y="6396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 </a:t>
            </a:r>
            <a:r>
              <a:rPr lang="ru-RU" dirty="0" err="1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геопортала</a:t>
            </a:r>
            <a:r>
              <a:rPr lang="ru-RU" dirty="0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tourismportal.net</a:t>
            </a:r>
            <a:endParaRPr lang="en-US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https://tourismportal.net/assets/gr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934" y="144910"/>
            <a:ext cx="1216859" cy="100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510862" y="6396335"/>
            <a:ext cx="4022501" cy="0"/>
          </a:xfrm>
          <a:prstGeom prst="line">
            <a:avLst/>
          </a:prstGeom>
          <a:ln w="381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AF5C7D-E791-4B24-8233-541D5DD580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9098" y="286434"/>
            <a:ext cx="4953441" cy="2272684"/>
          </a:xfrm>
          <a:prstGeom prst="rect">
            <a:avLst/>
          </a:prstGeom>
          <a:ln w="12700">
            <a:solidFill>
              <a:srgbClr val="A71205"/>
            </a:solidFill>
          </a:ln>
        </p:spPr>
      </p:pic>
    </p:spTree>
    <p:extLst>
      <p:ext uri="{BB962C8B-B14F-4D97-AF65-F5344CB8AC3E}">
        <p14:creationId xmlns:p14="http://schemas.microsoft.com/office/powerpoint/2010/main" val="152740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3092" y="283425"/>
            <a:ext cx="8596668" cy="587013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Актуальность и социальная значимость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9937" y="2516501"/>
            <a:ext cx="8523678" cy="35105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Проект решает актуальные задачи, </a:t>
            </a:r>
            <a:r>
              <a:rPr lang="ru-RU" sz="1300" dirty="0" err="1">
                <a:latin typeface="Arial" panose="020B0604020202020204" pitchFamily="34" charset="0"/>
                <a:cs typeface="Arial" panose="020B0604020202020204" pitchFamily="34" charset="0"/>
              </a:rPr>
              <a:t>сонаправленные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 с Уставными целями Русского географического общества: </a:t>
            </a:r>
          </a:p>
          <a:p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популяризация </a:t>
            </a:r>
            <a:r>
              <a:rPr lang="ru-RU" sz="1300" dirty="0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природного, исторического и культурного наследия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Республики Мордовии как региона России</a:t>
            </a:r>
          </a:p>
          <a:p>
            <a:r>
              <a:rPr lang="ru-RU" sz="1300" dirty="0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сбор, обработка и распространение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через сеть Интернет достоверных национальных географических, экологических, этнографических и статистических сведений о Республике Мордовия</a:t>
            </a:r>
          </a:p>
          <a:p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формирование </a:t>
            </a:r>
            <a:r>
              <a:rPr lang="ru-RU" sz="1300" dirty="0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этики ответственного отношения к окружающей среде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среди граждан Республики Мордовии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300" dirty="0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содействие научному творчеству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молодого поколения Мордовии, популяризация географической и смежных наук о природе и обществе в регионе, распространение многолетних достижений науки Мордовского университета и Отделения РГО в Республике Мордовия</a:t>
            </a:r>
          </a:p>
          <a:p>
            <a:r>
              <a:rPr lang="ru-RU" sz="1300" dirty="0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привлечение широкого внимания международной и российской общественности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к уникальным историко-культурным и географическим объектам Республики Мордовии как части финно-угорского мира и Российской государственности для интенсивного развития туризма</a:t>
            </a:r>
          </a:p>
          <a:p>
            <a:endParaRPr lang="ru-RU" sz="1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10862" y="6396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 </a:t>
            </a:r>
            <a:r>
              <a:rPr lang="ru-RU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геопортала</a:t>
            </a:r>
            <a:r>
              <a:rPr lang="ru-RU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tourismportal.net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s://tourismportal.net/assets/gr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934" y="144910"/>
            <a:ext cx="1216859" cy="100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510862" y="6396335"/>
            <a:ext cx="4022501" cy="0"/>
          </a:xfrm>
          <a:prstGeom prst="line">
            <a:avLst/>
          </a:prstGeom>
          <a:ln w="381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EDC8860-C32D-4643-BA67-5B705C410883}"/>
              </a:ext>
            </a:extLst>
          </p:cNvPr>
          <p:cNvSpPr txBox="1"/>
          <p:nvPr/>
        </p:nvSpPr>
        <p:spPr>
          <a:xfrm>
            <a:off x="1362160" y="1315845"/>
            <a:ext cx="882052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Ямашкин</a:t>
            </a:r>
            <a:r>
              <a:rPr lang="ru-RU" sz="1600" b="1" dirty="0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Анатолий Александрович</a:t>
            </a:r>
          </a:p>
          <a:p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доктор географических наук, профессор</a:t>
            </a:r>
          </a:p>
          <a:p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председатель отделения РГО в Республике Мордовия, декан географического факультета МГУ им. Н. П. Огарёва</a:t>
            </a:r>
          </a:p>
          <a:p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проекта, автор онлайн-энциклопедии</a:t>
            </a:r>
            <a:endParaRPr lang="ru-RU" sz="1600" dirty="0">
              <a:solidFill>
                <a:srgbClr val="1F497D"/>
              </a:solidFill>
              <a:latin typeface="PT Sans" panose="020B0503020203020204" pitchFamily="34" charset="-52"/>
            </a:endParaRPr>
          </a:p>
        </p:txBody>
      </p:sp>
      <p:pic>
        <p:nvPicPr>
          <p:cNvPr id="16" name="Изображение 22">
            <a:extLst>
              <a:ext uri="{FF2B5EF4-FFF2-40B4-BE49-F238E27FC236}">
                <a16:creationId xmlns:a16="http://schemas.microsoft.com/office/drawing/2014/main" id="{3B79195F-DD7F-4AED-85D8-9F9F6F9869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34" y="1196281"/>
            <a:ext cx="1190226" cy="1190226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95DEBEC-5921-4E11-AF09-4C69F1089A59}"/>
              </a:ext>
            </a:extLst>
          </p:cNvPr>
          <p:cNvSpPr/>
          <p:nvPr/>
        </p:nvSpPr>
        <p:spPr>
          <a:xfrm>
            <a:off x="-103548" y="1516640"/>
            <a:ext cx="1369286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600" dirty="0">
                <a:solidFill>
                  <a:srgbClr val="A71205"/>
                </a:solidFill>
                <a:latin typeface="Arial" panose="020B0604020202020204" pitchFamily="34" charset="0"/>
              </a:rPr>
              <a:t>«</a:t>
            </a:r>
            <a:endParaRPr lang="ru-RU" sz="16600" dirty="0">
              <a:solidFill>
                <a:srgbClr val="A71205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70E161F-50A1-4D55-96B9-E86471739C82}"/>
              </a:ext>
            </a:extLst>
          </p:cNvPr>
          <p:cNvSpPr/>
          <p:nvPr/>
        </p:nvSpPr>
        <p:spPr>
          <a:xfrm>
            <a:off x="9811540" y="3985303"/>
            <a:ext cx="1369286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600" dirty="0">
                <a:solidFill>
                  <a:srgbClr val="A71205"/>
                </a:solidFill>
                <a:latin typeface="Arial" panose="020B0604020202020204" pitchFamily="34" charset="0"/>
              </a:rPr>
              <a:t>»</a:t>
            </a:r>
            <a:endParaRPr lang="ru-RU" sz="16600" dirty="0">
              <a:solidFill>
                <a:srgbClr val="A712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7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0337" y="283425"/>
            <a:ext cx="8596668" cy="788635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Инновационная составляющая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9937" y="2507709"/>
            <a:ext cx="8550055" cy="44251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Функционирование </a:t>
            </a:r>
            <a:r>
              <a:rPr lang="ru-RU" sz="1300" dirty="0" err="1">
                <a:latin typeface="Arial" panose="020B0604020202020204" pitchFamily="34" charset="0"/>
                <a:cs typeface="Arial" panose="020B0604020202020204" pitchFamily="34" charset="0"/>
              </a:rPr>
              <a:t>геопортала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 основано на новых инженерных решениях: </a:t>
            </a:r>
          </a:p>
          <a:p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В основе программной реализации не использованы существующие </a:t>
            </a:r>
            <a:r>
              <a:rPr lang="ru-RU" sz="1300" dirty="0" err="1">
                <a:latin typeface="Arial" panose="020B0604020202020204" pitchFamily="34" charset="0"/>
                <a:cs typeface="Arial" panose="020B0604020202020204" pitchFamily="34" charset="0"/>
              </a:rPr>
              <a:t>геопортальные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err="1">
                <a:latin typeface="Arial" panose="020B0604020202020204" pitchFamily="34" charset="0"/>
                <a:cs typeface="Arial" panose="020B0604020202020204" pitchFamily="34" charset="0"/>
              </a:rPr>
              <a:t>фреймворки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CMS: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каркас портала проектировался и разрабатывался с чистого листа на основе </a:t>
            </a:r>
            <a:r>
              <a:rPr lang="ru-RU" sz="1300" dirty="0" err="1">
                <a:latin typeface="Arial" panose="020B0604020202020204" pitchFamily="34" charset="0"/>
                <a:cs typeface="Arial" panose="020B0604020202020204" pitchFamily="34" charset="0"/>
              </a:rPr>
              <a:t>компоненто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-ориентированного подхода для </a:t>
            </a:r>
            <a:r>
              <a:rPr lang="ru-RU" sz="1300" dirty="0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эффективного решения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задачи распространения информации о природном и культурном наследии Республики Мордовия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Графические интерфейсы </a:t>
            </a:r>
            <a:r>
              <a:rPr lang="ru-RU" sz="1300" dirty="0" err="1">
                <a:latin typeface="Arial" panose="020B0604020202020204" pitchFamily="34" charset="0"/>
                <a:cs typeface="Arial" panose="020B0604020202020204" pitchFamily="34" charset="0"/>
              </a:rPr>
              <a:t>геопортала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 созданы с использованием </a:t>
            </a:r>
            <a:r>
              <a:rPr lang="ru-RU" sz="1300" dirty="0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адаптивных технологий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для достижения высоких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UX-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показателей и удобства использования со смартфонов и </a:t>
            </a:r>
            <a:r>
              <a:rPr lang="ru-RU" sz="1300" dirty="0" err="1">
                <a:latin typeface="Arial" panose="020B0604020202020204" pitchFamily="34" charset="0"/>
                <a:cs typeface="Arial" panose="020B0604020202020204" pitchFamily="34" charset="0"/>
              </a:rPr>
              <a:t>десктопных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 компьютеров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База данных </a:t>
            </a:r>
            <a:r>
              <a:rPr lang="ru-RU" sz="1300" dirty="0" err="1">
                <a:latin typeface="Arial" panose="020B0604020202020204" pitchFamily="34" charset="0"/>
                <a:cs typeface="Arial" panose="020B0604020202020204" pitchFamily="34" charset="0"/>
              </a:rPr>
              <a:t>геопортала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 спроектирована исходя из решаемых в проекте задач на основе </a:t>
            </a:r>
            <a:r>
              <a:rPr lang="ru-RU" sz="1300" dirty="0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реляционного подхода </a:t>
            </a:r>
          </a:p>
          <a:p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Перевод интерфейсов </a:t>
            </a:r>
            <a:r>
              <a:rPr lang="ru-RU" sz="1300" dirty="0" err="1">
                <a:latin typeface="Arial" panose="020B0604020202020204" pitchFamily="34" charset="0"/>
                <a:cs typeface="Arial" panose="020B0604020202020204" pitchFamily="34" charset="0"/>
              </a:rPr>
              <a:t>геопортала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 и текста онлайн-энциклопедии осуществлялся при поддержке новой технологии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Google Neural Machine Translation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 с применением </a:t>
            </a:r>
            <a:r>
              <a:rPr lang="ru-RU" sz="1300" dirty="0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нейронных сетей и глубокого обучения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Deep Learning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Проект готов к изменениям, авторский коллектив </a:t>
            </a:r>
            <a:r>
              <a:rPr lang="ru-RU" sz="1300" dirty="0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 для предложений</a:t>
            </a:r>
            <a:r>
              <a:rPr lang="en-US" sz="1300" dirty="0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конструктивной критики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. Контактный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US" sz="1300" dirty="0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yamashkinsa@mail.ru</a:t>
            </a:r>
            <a:endParaRPr lang="en-US" sz="1300" dirty="0">
              <a:solidFill>
                <a:srgbClr val="A712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10862" y="6396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 </a:t>
            </a:r>
            <a:r>
              <a:rPr lang="ru-RU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геопортала</a:t>
            </a:r>
            <a:r>
              <a:rPr lang="ru-RU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tourismportal.net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s://tourismportal.net/assets/gr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934" y="144910"/>
            <a:ext cx="1216859" cy="100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510862" y="6396335"/>
            <a:ext cx="4022501" cy="0"/>
          </a:xfrm>
          <a:prstGeom prst="line">
            <a:avLst/>
          </a:prstGeom>
          <a:ln w="381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EDC8860-C32D-4643-BA67-5B705C410883}"/>
              </a:ext>
            </a:extLst>
          </p:cNvPr>
          <p:cNvSpPr txBox="1"/>
          <p:nvPr/>
        </p:nvSpPr>
        <p:spPr>
          <a:xfrm>
            <a:off x="1362160" y="1315845"/>
            <a:ext cx="882052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Ямашкин</a:t>
            </a:r>
            <a:r>
              <a:rPr lang="ru-RU" sz="1600" b="1" dirty="0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Станислав Анатольевич</a:t>
            </a:r>
          </a:p>
          <a:p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кандидат технических наук, </a:t>
            </a:r>
          </a:p>
          <a:p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доцент кафедры автоматизированных систем обработки информации и управления  МГУ им. Н. П. Огарёва</a:t>
            </a:r>
          </a:p>
          <a:p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технический руководитель проекта, 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web-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архитектор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95DEBEC-5921-4E11-AF09-4C69F1089A59}"/>
              </a:ext>
            </a:extLst>
          </p:cNvPr>
          <p:cNvSpPr/>
          <p:nvPr/>
        </p:nvSpPr>
        <p:spPr>
          <a:xfrm>
            <a:off x="-103548" y="1516640"/>
            <a:ext cx="1369286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600" dirty="0">
                <a:solidFill>
                  <a:srgbClr val="A71205"/>
                </a:solidFill>
                <a:latin typeface="Arial" panose="020B0604020202020204" pitchFamily="34" charset="0"/>
              </a:rPr>
              <a:t>«</a:t>
            </a:r>
            <a:endParaRPr lang="ru-RU" sz="16600" dirty="0">
              <a:solidFill>
                <a:srgbClr val="A71205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70E161F-50A1-4D55-96B9-E86471739C82}"/>
              </a:ext>
            </a:extLst>
          </p:cNvPr>
          <p:cNvSpPr/>
          <p:nvPr/>
        </p:nvSpPr>
        <p:spPr>
          <a:xfrm>
            <a:off x="9811540" y="3985303"/>
            <a:ext cx="1369286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600" dirty="0">
                <a:solidFill>
                  <a:srgbClr val="A71205"/>
                </a:solidFill>
                <a:latin typeface="Arial" panose="020B0604020202020204" pitchFamily="34" charset="0"/>
              </a:rPr>
              <a:t>»</a:t>
            </a:r>
            <a:endParaRPr lang="ru-RU" sz="16600" dirty="0">
              <a:solidFill>
                <a:srgbClr val="A71205"/>
              </a:solidFill>
            </a:endParaRPr>
          </a:p>
        </p:txBody>
      </p:sp>
      <p:pic>
        <p:nvPicPr>
          <p:cNvPr id="11" name="Изображение 23">
            <a:extLst>
              <a:ext uri="{FF2B5EF4-FFF2-40B4-BE49-F238E27FC236}">
                <a16:creationId xmlns:a16="http://schemas.microsoft.com/office/drawing/2014/main" id="{85DC2C3B-9C24-4592-8030-6903AFF7A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750" y="1235323"/>
            <a:ext cx="1216859" cy="121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8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0862" y="6396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 </a:t>
            </a:r>
            <a:r>
              <a:rPr lang="ru-RU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геопортала</a:t>
            </a:r>
            <a:r>
              <a:rPr lang="ru-RU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tourismportal.net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s://tourismportal.net/assets/gr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934" y="144910"/>
            <a:ext cx="1216859" cy="100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510862" y="6396335"/>
            <a:ext cx="4022501" cy="0"/>
          </a:xfrm>
          <a:prstGeom prst="line">
            <a:avLst/>
          </a:prstGeom>
          <a:ln w="381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450337" y="844052"/>
            <a:ext cx="8588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включает более 1300 объектов: населенные пункты, достопримечательности,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гостиницы и санатории, особо охраняемые природные территории, храмы</a:t>
            </a:r>
          </a:p>
        </p:txBody>
      </p:sp>
      <p:pic>
        <p:nvPicPr>
          <p:cNvPr id="18" name="Изображение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 b="6979"/>
          <a:stretch/>
        </p:blipFill>
        <p:spPr>
          <a:xfrm>
            <a:off x="511154" y="1567002"/>
            <a:ext cx="4686101" cy="1512764"/>
          </a:xfrm>
          <a:prstGeom prst="rect">
            <a:avLst/>
          </a:prstGeom>
          <a:ln w="12700">
            <a:solidFill>
              <a:srgbClr val="A71205"/>
            </a:solidFill>
          </a:ln>
        </p:spPr>
      </p:pic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61" y="3151751"/>
            <a:ext cx="4686393" cy="150739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62" y="4732599"/>
            <a:ext cx="4686393" cy="150200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21" name="Изображение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9" b="1976"/>
          <a:stretch/>
        </p:blipFill>
        <p:spPr>
          <a:xfrm>
            <a:off x="5264960" y="1570722"/>
            <a:ext cx="4705050" cy="1507078"/>
          </a:xfrm>
          <a:prstGeom prst="rect">
            <a:avLst/>
          </a:prstGeom>
          <a:ln w="12700">
            <a:solidFill>
              <a:srgbClr val="A71205"/>
            </a:solidFill>
          </a:ln>
        </p:spPr>
      </p:pic>
      <p:pic>
        <p:nvPicPr>
          <p:cNvPr id="22" name="Изображение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4959" y="3151751"/>
            <a:ext cx="4710201" cy="150739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23" name="Изображение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4959" y="4732599"/>
            <a:ext cx="4710201" cy="150200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450337" y="283425"/>
            <a:ext cx="8596668" cy="7886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Электронная карта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геопортала</a:t>
            </a:r>
            <a:endParaRPr lang="ru-RU" sz="3200" dirty="0">
              <a:solidFill>
                <a:srgbClr val="A712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92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0862" y="6396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 </a:t>
            </a:r>
            <a:r>
              <a:rPr lang="ru-RU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геопортала</a:t>
            </a:r>
            <a:r>
              <a:rPr lang="ru-RU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tourismportal.net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s://tourismportal.net/assets/gr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934" y="144910"/>
            <a:ext cx="1216859" cy="100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510862" y="6396335"/>
            <a:ext cx="4022501" cy="0"/>
          </a:xfrm>
          <a:prstGeom prst="line">
            <a:avLst/>
          </a:prstGeom>
          <a:ln w="381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450337" y="828061"/>
            <a:ext cx="89739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раскрывают сведения о Республике Мордовия по направлениям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«Природа», «История», «Общество», «Экономика», «Экология», 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«Наследие муниципальных районов» на русском, английском и испанском языках</a:t>
            </a: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2591" y="1858670"/>
            <a:ext cx="5394361" cy="275200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962"/>
          <a:stretch/>
        </p:blipFill>
        <p:spPr>
          <a:xfrm>
            <a:off x="6005778" y="2382253"/>
            <a:ext cx="3864380" cy="2223415"/>
          </a:xfrm>
          <a:prstGeom prst="rect">
            <a:avLst/>
          </a:prstGeom>
          <a:ln w="12700">
            <a:noFill/>
          </a:ln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0180" y="4707742"/>
            <a:ext cx="2652778" cy="1531134"/>
          </a:xfrm>
          <a:prstGeom prst="rect">
            <a:avLst/>
          </a:prstGeom>
          <a:ln w="12700">
            <a:solidFill>
              <a:srgbClr val="A71205"/>
            </a:solidFill>
          </a:ln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1824" y="4713929"/>
            <a:ext cx="1915533" cy="1519754"/>
          </a:xfrm>
          <a:prstGeom prst="rect">
            <a:avLst/>
          </a:prstGeom>
          <a:ln w="12700">
            <a:noFill/>
          </a:ln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1450337" y="283425"/>
            <a:ext cx="8596668" cy="7886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Главы онлайн-энциклопедии</a:t>
            </a:r>
            <a:endParaRPr lang="ru-RU" sz="3200" dirty="0">
              <a:solidFill>
                <a:srgbClr val="A712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446235" y="4709149"/>
            <a:ext cx="2661608" cy="1531134"/>
            <a:chOff x="446235" y="4709149"/>
            <a:chExt cx="2661608" cy="1531134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8"/>
            <a:srcRect l="17860" t="-1" b="39651"/>
            <a:stretch/>
          </p:blipFill>
          <p:spPr>
            <a:xfrm>
              <a:off x="446235" y="4709149"/>
              <a:ext cx="2661608" cy="1531134"/>
            </a:xfrm>
            <a:prstGeom prst="rect">
              <a:avLst/>
            </a:prstGeom>
            <a:ln w="12700">
              <a:solidFill>
                <a:srgbClr val="A71205"/>
              </a:solidFill>
            </a:ln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8762" y="5172026"/>
              <a:ext cx="1767962" cy="1062428"/>
            </a:xfrm>
            <a:prstGeom prst="rect">
              <a:avLst/>
            </a:prstGeom>
          </p:spPr>
        </p:pic>
      </p:grpSp>
      <p:grpSp>
        <p:nvGrpSpPr>
          <p:cNvPr id="29" name="Группа 28"/>
          <p:cNvGrpSpPr/>
          <p:nvPr/>
        </p:nvGrpSpPr>
        <p:grpSpPr>
          <a:xfrm>
            <a:off x="5942590" y="4704825"/>
            <a:ext cx="2763259" cy="1539024"/>
            <a:chOff x="5942591" y="4704826"/>
            <a:chExt cx="2689850" cy="1495191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10"/>
            <a:srcRect l="7990"/>
            <a:stretch/>
          </p:blipFill>
          <p:spPr>
            <a:xfrm>
              <a:off x="5942591" y="4704826"/>
              <a:ext cx="2689850" cy="1495191"/>
            </a:xfrm>
            <a:prstGeom prst="rect">
              <a:avLst/>
            </a:prstGeom>
            <a:ln w="12700">
              <a:solidFill>
                <a:srgbClr val="A71205"/>
              </a:solidFill>
            </a:ln>
          </p:spPr>
        </p:pic>
        <p:pic>
          <p:nvPicPr>
            <p:cNvPr id="10" name="Изображение 9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294" b="4378"/>
            <a:stretch/>
          </p:blipFill>
          <p:spPr>
            <a:xfrm>
              <a:off x="5945506" y="4743137"/>
              <a:ext cx="1903093" cy="1448114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33" name="Группа 32"/>
          <p:cNvGrpSpPr/>
          <p:nvPr/>
        </p:nvGrpSpPr>
        <p:grpSpPr>
          <a:xfrm>
            <a:off x="8805481" y="4702828"/>
            <a:ext cx="2531471" cy="1541021"/>
            <a:chOff x="8805481" y="4690796"/>
            <a:chExt cx="2531471" cy="1541021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805481" y="4690796"/>
              <a:ext cx="2531471" cy="1541021"/>
            </a:xfrm>
            <a:prstGeom prst="rect">
              <a:avLst/>
            </a:prstGeom>
            <a:ln w="12700">
              <a:solidFill>
                <a:srgbClr val="A71205"/>
              </a:solidFill>
            </a:ln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13"/>
            <a:srcRect l="1078" b="10583"/>
            <a:stretch/>
          </p:blipFill>
          <p:spPr>
            <a:xfrm>
              <a:off x="8857397" y="5265740"/>
              <a:ext cx="1842448" cy="963611"/>
            </a:xfrm>
            <a:prstGeom prst="rect">
              <a:avLst/>
            </a:prstGeom>
            <a:ln w="12700">
              <a:noFill/>
            </a:ln>
          </p:spPr>
        </p:pic>
      </p:grp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4"/>
          <a:srcRect t="-1" b="31752"/>
          <a:stretch/>
        </p:blipFill>
        <p:spPr>
          <a:xfrm>
            <a:off x="446235" y="1858668"/>
            <a:ext cx="5396723" cy="2753823"/>
          </a:xfrm>
          <a:prstGeom prst="rect">
            <a:avLst/>
          </a:prstGeom>
          <a:ln w="12700">
            <a:solidFill>
              <a:srgbClr val="A71205"/>
            </a:solidFill>
          </a:ln>
        </p:spPr>
      </p:pic>
    </p:spTree>
    <p:extLst>
      <p:ext uri="{BB962C8B-B14F-4D97-AF65-F5344CB8AC3E}">
        <p14:creationId xmlns:p14="http://schemas.microsoft.com/office/powerpoint/2010/main" val="133631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0862" y="6396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 </a:t>
            </a:r>
            <a:r>
              <a:rPr lang="ru-RU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геопортала</a:t>
            </a:r>
            <a:r>
              <a:rPr lang="ru-RU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tourismportal.net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s://tourismportal.net/assets/gr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934" y="144910"/>
            <a:ext cx="1216859" cy="100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510862" y="6396335"/>
            <a:ext cx="4022501" cy="0"/>
          </a:xfrm>
          <a:prstGeom prst="line">
            <a:avLst/>
          </a:prstGeom>
          <a:ln w="381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56" y="2032776"/>
            <a:ext cx="3675790" cy="2111624"/>
          </a:xfrm>
          <a:prstGeom prst="rect">
            <a:avLst/>
          </a:prstGeom>
          <a:ln w="12700">
            <a:solidFill>
              <a:srgbClr val="A71205"/>
            </a:solidFill>
          </a:ln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07" b="3404"/>
          <a:stretch/>
        </p:blipFill>
        <p:spPr>
          <a:xfrm>
            <a:off x="495354" y="4239264"/>
            <a:ext cx="3675792" cy="2070792"/>
          </a:xfrm>
          <a:prstGeom prst="rect">
            <a:avLst/>
          </a:prstGeom>
          <a:ln w="12700">
            <a:solidFill>
              <a:srgbClr val="A71205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1493583" y="1305478"/>
            <a:ext cx="7999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включает масштабируемые карты, редкие документы, 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диаграммы и фотографии</a:t>
            </a: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1208" y="4237097"/>
            <a:ext cx="3618023" cy="2072959"/>
          </a:xfrm>
          <a:prstGeom prst="rect">
            <a:avLst/>
          </a:prstGeom>
          <a:ln w="12700">
            <a:solidFill>
              <a:srgbClr val="A71205"/>
            </a:solidFill>
          </a:ln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 rotWithShape="1">
          <a:blip r:embed="rId7"/>
          <a:srcRect l="14502" t="6679" r="17827" b="24017"/>
          <a:stretch/>
        </p:blipFill>
        <p:spPr>
          <a:xfrm>
            <a:off x="4271211" y="2032775"/>
            <a:ext cx="3609474" cy="2108227"/>
          </a:xfrm>
          <a:prstGeom prst="rect">
            <a:avLst/>
          </a:prstGeom>
          <a:ln w="12700">
            <a:solidFill>
              <a:srgbClr val="A71205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D5F76CD-6EE9-41F5-8863-4A434FB3A1F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828" b="12626"/>
          <a:stretch/>
        </p:blipFill>
        <p:spPr>
          <a:xfrm>
            <a:off x="7992782" y="2033337"/>
            <a:ext cx="2065618" cy="1263316"/>
          </a:xfrm>
          <a:prstGeom prst="rect">
            <a:avLst/>
          </a:prstGeom>
          <a:ln w="12700">
            <a:solidFill>
              <a:srgbClr val="A71205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CED418D-E756-4EE8-AD08-913C4AE156B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975"/>
          <a:stretch/>
        </p:blipFill>
        <p:spPr>
          <a:xfrm>
            <a:off x="7992781" y="3380869"/>
            <a:ext cx="2053587" cy="1463566"/>
          </a:xfrm>
          <a:prstGeom prst="rect">
            <a:avLst/>
          </a:prstGeom>
          <a:ln w="12700">
            <a:solidFill>
              <a:srgbClr val="A71205"/>
            </a:solidFill>
          </a:ln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1450336" y="283425"/>
            <a:ext cx="10208264" cy="6364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Иллюстративный материал </a:t>
            </a: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онлайн-энциклопедии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89293" y="4947109"/>
            <a:ext cx="2057075" cy="1359543"/>
          </a:xfrm>
          <a:prstGeom prst="rect">
            <a:avLst/>
          </a:prstGeom>
          <a:ln w="12700">
            <a:solidFill>
              <a:srgbClr val="A71205"/>
            </a:solidFill>
          </a:ln>
        </p:spPr>
      </p:pic>
    </p:spTree>
    <p:extLst>
      <p:ext uri="{BB962C8B-B14F-4D97-AF65-F5344CB8AC3E}">
        <p14:creationId xmlns:p14="http://schemas.microsoft.com/office/powerpoint/2010/main" val="72520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1149708" y="2508419"/>
            <a:ext cx="8897297" cy="3774687"/>
          </a:xfrm>
        </p:spPr>
        <p:txBody>
          <a:bodyPr>
            <a:noAutofit/>
          </a:bodyPr>
          <a:lstStyle/>
          <a:p>
            <a:pPr marL="0" indent="0">
              <a:spcBef>
                <a:spcPts val="500"/>
              </a:spcBef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 результате проведенной работы хорошо говорят цифры:</a:t>
            </a:r>
            <a:endParaRPr lang="ru-RU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500"/>
              </a:spcBef>
            </a:pPr>
            <a:r>
              <a:rPr lang="is-IS" sz="1200" dirty="0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1246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статей о населенных пунктах с информацией о топонимике, географии, истории размещены на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геопортале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с привязкой к электронной карте </a:t>
            </a:r>
          </a:p>
          <a:p>
            <a:pPr>
              <a:spcBef>
                <a:spcPts val="500"/>
              </a:spcBef>
            </a:pPr>
            <a:r>
              <a:rPr lang="ru-RU" sz="1200" dirty="0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836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объектов культурно-исторического наследия описаны с пространственной привязкой</a:t>
            </a:r>
          </a:p>
          <a:p>
            <a:pPr>
              <a:spcBef>
                <a:spcPts val="500"/>
              </a:spcBef>
            </a:pPr>
            <a:r>
              <a:rPr lang="ru-RU" sz="1200" dirty="0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фотографий объектов природного, исторического и культурного наследия доступны в режиме онлайн</a:t>
            </a:r>
          </a:p>
          <a:p>
            <a:pPr>
              <a:spcBef>
                <a:spcPts val="500"/>
              </a:spcBef>
            </a:pPr>
            <a:r>
              <a:rPr lang="en-US" sz="1200" dirty="0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139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тематических масштабируемых карт размещены в онлайн-энциклопедии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500"/>
              </a:spcBef>
            </a:pPr>
            <a:r>
              <a:rPr lang="ru-RU" sz="1200" dirty="0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особо охраняемых природных территориях размещены  на электронной карте с энциклопедическими характеристиками</a:t>
            </a:r>
          </a:p>
          <a:p>
            <a:pPr>
              <a:spcBef>
                <a:spcPts val="500"/>
              </a:spcBef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онлайн-энциклопедия содержит </a:t>
            </a:r>
            <a:r>
              <a:rPr lang="ru-RU" sz="1200" dirty="0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глав из </a:t>
            </a:r>
            <a:r>
              <a:rPr lang="ru-RU" sz="1200" dirty="0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тематических разделов: «Природа», «История», «Общество», «Экономика», «Экология», «Наследие муниципальных районов»</a:t>
            </a:r>
          </a:p>
          <a:p>
            <a:pPr>
              <a:spcBef>
                <a:spcPts val="500"/>
              </a:spcBef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 результатам работ опубликовано более</a:t>
            </a:r>
            <a:r>
              <a:rPr lang="ru-RU" sz="1200" dirty="0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научных статей в том числе в изданиях, рекомендованных ВАК, индексируемых в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Web of Science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Scopus</a:t>
            </a:r>
          </a:p>
          <a:p>
            <a:pPr>
              <a:spcBef>
                <a:spcPts val="500"/>
              </a:spcBef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результаты исследований апробированы на </a:t>
            </a:r>
            <a:r>
              <a:rPr lang="ru-RU" sz="1200" dirty="0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ru-RU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международных и всероссийских конференциях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обсуждались на Совете Старейшин Русского географического общества (Саранск, 2018)</a:t>
            </a:r>
          </a:p>
          <a:p>
            <a:pPr>
              <a:spcBef>
                <a:spcPts val="500"/>
              </a:spcBef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результаты исследований внедрены в образовательный процесс по </a:t>
            </a:r>
            <a:r>
              <a:rPr lang="ru-RU" sz="1200" dirty="0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направлениям подготовки: география, туризм, экология и природопользование, картография и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геоинформатика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землеустройство и кадастры</a:t>
            </a:r>
            <a:endParaRPr lang="ru-RU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500"/>
              </a:spcBef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проект представлен на </a:t>
            </a:r>
            <a:r>
              <a:rPr lang="ru-RU" sz="1200" dirty="0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языках: русском, английском и испанском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0862" y="6396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 </a:t>
            </a:r>
            <a:r>
              <a:rPr lang="ru-RU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геопортала</a:t>
            </a:r>
            <a:r>
              <a:rPr lang="ru-RU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tourismportal.net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https://tourismportal.net/assets/gr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934" y="144910"/>
            <a:ext cx="1216859" cy="100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510862" y="6396335"/>
            <a:ext cx="4022501" cy="0"/>
          </a:xfrm>
          <a:prstGeom prst="line">
            <a:avLst/>
          </a:prstGeom>
          <a:ln w="381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0B6C414-3007-4DC8-B051-4D6AA3C411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934" y="1250302"/>
            <a:ext cx="1118415" cy="1110741"/>
          </a:xfrm>
          <a:prstGeom prst="ellipse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7F106B9-E0D0-4E64-AEF4-8F95B1B099E8}"/>
              </a:ext>
            </a:extLst>
          </p:cNvPr>
          <p:cNvSpPr/>
          <p:nvPr/>
        </p:nvSpPr>
        <p:spPr>
          <a:xfrm>
            <a:off x="-78937" y="1474909"/>
            <a:ext cx="1369286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600" dirty="0">
                <a:solidFill>
                  <a:srgbClr val="A71205"/>
                </a:solidFill>
                <a:latin typeface="Arial" panose="020B0604020202020204" pitchFamily="34" charset="0"/>
              </a:rPr>
              <a:t>«</a:t>
            </a:r>
            <a:endParaRPr lang="ru-RU" sz="16600" dirty="0">
              <a:solidFill>
                <a:srgbClr val="A71205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C1D0009-A269-4380-B1CB-2EE4835DB4D1}"/>
              </a:ext>
            </a:extLst>
          </p:cNvPr>
          <p:cNvSpPr/>
          <p:nvPr/>
        </p:nvSpPr>
        <p:spPr>
          <a:xfrm>
            <a:off x="9811540" y="4334223"/>
            <a:ext cx="1369286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600" dirty="0">
                <a:solidFill>
                  <a:srgbClr val="A71205"/>
                </a:solidFill>
                <a:latin typeface="Arial" panose="020B0604020202020204" pitchFamily="34" charset="0"/>
              </a:rPr>
              <a:t>»</a:t>
            </a:r>
            <a:endParaRPr lang="ru-RU" sz="16600" dirty="0">
              <a:solidFill>
                <a:srgbClr val="A71205"/>
              </a:solidFill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450337" y="283425"/>
            <a:ext cx="8596668" cy="7886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Итоги реализации проекта</a:t>
            </a:r>
            <a:endParaRPr lang="ru-RU" sz="3200" dirty="0">
              <a:solidFill>
                <a:srgbClr val="A712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DC8860-C32D-4643-BA67-5B705C410883}"/>
              </a:ext>
            </a:extLst>
          </p:cNvPr>
          <p:cNvSpPr txBox="1"/>
          <p:nvPr/>
        </p:nvSpPr>
        <p:spPr>
          <a:xfrm>
            <a:off x="1362160" y="1315845"/>
            <a:ext cx="882052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Зарубин Олег Александрович</a:t>
            </a:r>
          </a:p>
          <a:p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преподаватель кафедры землеустройства и ландшафтного планирования МГУ им. Н. П. Огарёва</a:t>
            </a:r>
          </a:p>
          <a:p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председателя Совета молодых ученых МГУ им. Н. П. Огарёва</a:t>
            </a:r>
          </a:p>
          <a:p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администратор баз данных, разработчик электронных карт</a:t>
            </a:r>
          </a:p>
        </p:txBody>
      </p:sp>
    </p:spTree>
    <p:extLst>
      <p:ext uri="{BB962C8B-B14F-4D97-AF65-F5344CB8AC3E}">
        <p14:creationId xmlns:p14="http://schemas.microsoft.com/office/powerpoint/2010/main" val="204934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10862" y="6396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 </a:t>
            </a:r>
            <a:r>
              <a:rPr lang="ru-RU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геопортала</a:t>
            </a:r>
            <a:r>
              <a:rPr lang="ru-RU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tourismportal.net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https://tourismportal.net/assets/gr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934" y="144910"/>
            <a:ext cx="1216859" cy="100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510862" y="6396335"/>
            <a:ext cx="4022501" cy="0"/>
          </a:xfrm>
          <a:prstGeom prst="line">
            <a:avLst/>
          </a:prstGeom>
          <a:ln w="381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Заголовок 1"/>
          <p:cNvSpPr txBox="1">
            <a:spLocks/>
          </p:cNvSpPr>
          <p:nvPr/>
        </p:nvSpPr>
        <p:spPr>
          <a:xfrm>
            <a:off x="1450336" y="283425"/>
            <a:ext cx="9092695" cy="7886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150" dirty="0" err="1">
                <a:latin typeface="Arial" panose="020B0604020202020204" pitchFamily="34" charset="0"/>
                <a:cs typeface="Arial" panose="020B0604020202020204" pitchFamily="34" charset="0"/>
              </a:rPr>
              <a:t>Геопортал</a:t>
            </a:r>
            <a:r>
              <a:rPr lang="ru-RU" sz="3150" dirty="0">
                <a:latin typeface="Arial" panose="020B0604020202020204" pitchFamily="34" charset="0"/>
                <a:cs typeface="Arial" panose="020B0604020202020204" pitchFamily="34" charset="0"/>
              </a:rPr>
              <a:t> – катализатор крупных научных </a:t>
            </a:r>
          </a:p>
          <a:p>
            <a:r>
              <a:rPr lang="ru-RU" sz="3150" dirty="0">
                <a:latin typeface="Arial" panose="020B0604020202020204" pitchFamily="34" charset="0"/>
                <a:cs typeface="Arial" panose="020B0604020202020204" pitchFamily="34" charset="0"/>
              </a:rPr>
              <a:t>и образовательных проектов </a:t>
            </a:r>
            <a:endParaRPr lang="ru-RU" sz="3150" dirty="0">
              <a:solidFill>
                <a:srgbClr val="A712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Объект 2"/>
          <p:cNvSpPr>
            <a:spLocks noGrp="1"/>
          </p:cNvSpPr>
          <p:nvPr>
            <p:ph idx="1"/>
          </p:nvPr>
        </p:nvSpPr>
        <p:spPr>
          <a:xfrm>
            <a:off x="317604" y="1580184"/>
            <a:ext cx="9228731" cy="307411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 2018 году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геопортал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обеспечил информационную поддержку мероприятий, проводимых под эгидой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Отделения Русского географического общества. Пользователи ресурса – участники и победители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масштабных научных и образовательных акций, конкурсов, олимпиад.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Благодаря координирующей роли </a:t>
            </a:r>
            <a:r>
              <a:rPr lang="ru-RU" sz="1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геопортала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успешно проведены:</a:t>
            </a:r>
          </a:p>
          <a:p>
            <a:pPr marL="0" indent="0">
              <a:spcBef>
                <a:spcPts val="600"/>
              </a:spcBef>
              <a:buNone/>
            </a:pPr>
            <a:endParaRPr lang="ru-RU" sz="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VII Открытый чемпионат Республики Мордовия по географии                                                                                                    на приз Главы Республики Мордовия, Председателя Попечительского совета                                                                  Отделения Русского географического общества в Республике Мордовия                                                                         Владимира Дмитриевича Волкова </a:t>
            </a:r>
          </a:p>
          <a:p>
            <a:pPr marL="0" indent="0">
              <a:spcBef>
                <a:spcPts val="0"/>
              </a:spcBef>
              <a:buNone/>
            </a:pP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IX Республиканская интернет-олимпиада                                                                                                                                 «Природа, население, хозяйство финно-угорского мира»</a:t>
            </a:r>
          </a:p>
          <a:p>
            <a:pPr marL="0" indent="0">
              <a:spcBef>
                <a:spcPts val="0"/>
              </a:spcBef>
              <a:buNone/>
            </a:pP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VII Республиканский конкурс «Планета Земля глазами жителей Мордовии»</a:t>
            </a:r>
          </a:p>
          <a:p>
            <a:pPr marL="0" indent="0">
              <a:spcBef>
                <a:spcPts val="0"/>
              </a:spcBef>
              <a:buNone/>
            </a:pP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научно-исследовательские и туристские походы </a:t>
            </a:r>
          </a:p>
          <a:p>
            <a:pPr marL="0" indent="0">
              <a:spcBef>
                <a:spcPts val="0"/>
              </a:spcBef>
              <a:buNone/>
              <a:tabLst>
                <a:tab pos="357188" algn="l"/>
              </a:tabLst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       по территории Республики Мордовия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30779" y="2845931"/>
            <a:ext cx="33105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более </a:t>
            </a:r>
            <a:r>
              <a:rPr lang="ru-RU" sz="1200" dirty="0">
                <a:solidFill>
                  <a:srgbClr val="A71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участников из 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г. Севастополь, Республики Мордовия, Республики Крым, Воронежской, Калужской, Оренбургской, Волгоградской, Калининградской, Нижегородской, Ростовской, Липецкой, Саратовской, Смоленской, Пензенской областей и др. </a:t>
            </a:r>
          </a:p>
        </p:txBody>
      </p:sp>
      <p:sp>
        <p:nvSpPr>
          <p:cNvPr id="5" name="Правая фигурная скобка 4"/>
          <p:cNvSpPr/>
          <p:nvPr/>
        </p:nvSpPr>
        <p:spPr>
          <a:xfrm>
            <a:off x="6496438" y="2573800"/>
            <a:ext cx="338328" cy="1943335"/>
          </a:xfrm>
          <a:prstGeom prst="rightBrace">
            <a:avLst>
              <a:gd name="adj1" fmla="val 54972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66" y="4826883"/>
            <a:ext cx="2093919" cy="1309111"/>
          </a:xfrm>
          <a:prstGeom prst="rect">
            <a:avLst/>
          </a:prstGeom>
          <a:ln w="12700">
            <a:solidFill>
              <a:srgbClr val="A71205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709" y="4826883"/>
            <a:ext cx="1944852" cy="1321595"/>
          </a:xfrm>
          <a:prstGeom prst="rect">
            <a:avLst/>
          </a:prstGeom>
          <a:ln w="12700">
            <a:solidFill>
              <a:srgbClr val="A71205"/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8016" y="4826883"/>
            <a:ext cx="1971369" cy="1321595"/>
          </a:xfrm>
          <a:prstGeom prst="rect">
            <a:avLst/>
          </a:prstGeom>
          <a:ln w="12700">
            <a:solidFill>
              <a:srgbClr val="A71205"/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/>
          <a:srcRect t="-234" r="15024"/>
          <a:stretch/>
        </p:blipFill>
        <p:spPr>
          <a:xfrm>
            <a:off x="2636171" y="4826883"/>
            <a:ext cx="1896160" cy="1309112"/>
          </a:xfrm>
          <a:prstGeom prst="rect">
            <a:avLst/>
          </a:prstGeom>
          <a:ln w="12700">
            <a:solidFill>
              <a:srgbClr val="A71205"/>
            </a:solidFill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6874" y="4826883"/>
            <a:ext cx="2068465" cy="1309111"/>
          </a:xfrm>
          <a:prstGeom prst="rect">
            <a:avLst/>
          </a:prstGeom>
          <a:ln w="12700">
            <a:solidFill>
              <a:srgbClr val="A71205"/>
            </a:solidFill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2016" y="1016450"/>
            <a:ext cx="3663584" cy="1743188"/>
          </a:xfrm>
          <a:prstGeom prst="rect">
            <a:avLst/>
          </a:prstGeom>
          <a:ln w="12700">
            <a:solidFill>
              <a:srgbClr val="A71205"/>
            </a:solidFill>
          </a:ln>
        </p:spPr>
      </p:pic>
      <p:sp>
        <p:nvSpPr>
          <p:cNvPr id="25" name="TextBox 24"/>
          <p:cNvSpPr txBox="1"/>
          <p:nvPr/>
        </p:nvSpPr>
        <p:spPr>
          <a:xfrm>
            <a:off x="8640003" y="1389159"/>
            <a:ext cx="29530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Изображение с 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надписью о конкурсах 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(например, чемпионате)</a:t>
            </a:r>
          </a:p>
        </p:txBody>
      </p:sp>
    </p:spTree>
    <p:extLst>
      <p:ext uri="{BB962C8B-B14F-4D97-AF65-F5344CB8AC3E}">
        <p14:creationId xmlns:p14="http://schemas.microsoft.com/office/powerpoint/2010/main" val="264611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Другое 4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A71205"/>
      </a:accent1>
      <a:accent2>
        <a:srgbClr val="F0535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CA1514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Аспект</Template>
  <TotalTime>1693</TotalTime>
  <Words>1573</Words>
  <Application>Microsoft Office PowerPoint</Application>
  <PresentationFormat>Широкоэкранный</PresentationFormat>
  <Paragraphs>164</Paragraphs>
  <Slides>14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PT Sans</vt:lpstr>
      <vt:lpstr>Trebuchet MS</vt:lpstr>
      <vt:lpstr>Wingdings 3</vt:lpstr>
      <vt:lpstr>Аспект</vt:lpstr>
      <vt:lpstr> «ПРИРОДНОЕ И КУЛЬТУРНОЕ НАСЛЕДИЕ  РЕСПУБЛИКИ МОРДОВИЯ» </vt:lpstr>
      <vt:lpstr>Цель и задачи проекта</vt:lpstr>
      <vt:lpstr>Актуальность и социальная значимость</vt:lpstr>
      <vt:lpstr>Инновационная составляющая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 уважением, команда проекта Геопортал «Природное и культурное  наследие Республики Мордовия: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Деканат</cp:lastModifiedBy>
  <cp:revision>103</cp:revision>
  <dcterms:created xsi:type="dcterms:W3CDTF">2019-02-01T19:05:34Z</dcterms:created>
  <dcterms:modified xsi:type="dcterms:W3CDTF">2021-08-31T10:48:44Z</dcterms:modified>
</cp:coreProperties>
</file>